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56.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42.xml" ContentType="application/vnd.openxmlformats-officedocument.presentationml.notesSlide+xml"/>
  <Override PartName="/ppt/notesSlides/notesSlide37.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575" r:id="rId2"/>
    <p:sldId id="1142" r:id="rId3"/>
    <p:sldId id="1143" r:id="rId4"/>
    <p:sldId id="1144" r:id="rId5"/>
    <p:sldId id="1145" r:id="rId6"/>
    <p:sldId id="1146" r:id="rId7"/>
    <p:sldId id="1058" r:id="rId8"/>
    <p:sldId id="1062" r:id="rId9"/>
    <p:sldId id="1063" r:id="rId10"/>
    <p:sldId id="1064" r:id="rId11"/>
    <p:sldId id="1068" r:id="rId12"/>
    <p:sldId id="1069" r:id="rId13"/>
    <p:sldId id="1070" r:id="rId14"/>
    <p:sldId id="1074" r:id="rId15"/>
    <p:sldId id="1075" r:id="rId16"/>
    <p:sldId id="1077" r:id="rId17"/>
    <p:sldId id="1078" r:id="rId18"/>
    <p:sldId id="1138" r:id="rId19"/>
    <p:sldId id="1080" r:id="rId20"/>
    <p:sldId id="1139" r:id="rId21"/>
    <p:sldId id="1140" r:id="rId22"/>
    <p:sldId id="1084" r:id="rId23"/>
    <p:sldId id="1085" r:id="rId24"/>
    <p:sldId id="1086" r:id="rId25"/>
    <p:sldId id="1087" r:id="rId26"/>
    <p:sldId id="1088" r:id="rId27"/>
    <p:sldId id="1091" r:id="rId28"/>
    <p:sldId id="1092" r:id="rId29"/>
    <p:sldId id="1093" r:id="rId30"/>
    <p:sldId id="1094" r:id="rId31"/>
    <p:sldId id="1095" r:id="rId32"/>
    <p:sldId id="1096" r:id="rId33"/>
    <p:sldId id="1098" r:id="rId34"/>
    <p:sldId id="1099" r:id="rId35"/>
    <p:sldId id="1100" r:id="rId36"/>
    <p:sldId id="1101" r:id="rId37"/>
    <p:sldId id="1141" r:id="rId38"/>
    <p:sldId id="1102" r:id="rId39"/>
    <p:sldId id="1103" r:id="rId40"/>
    <p:sldId id="1104" r:id="rId41"/>
    <p:sldId id="1105" r:id="rId42"/>
    <p:sldId id="1106" r:id="rId43"/>
    <p:sldId id="1107" r:id="rId44"/>
    <p:sldId id="1110" r:id="rId45"/>
    <p:sldId id="1147" r:id="rId46"/>
    <p:sldId id="1111" r:id="rId47"/>
    <p:sldId id="1112" r:id="rId48"/>
    <p:sldId id="1113" r:id="rId49"/>
    <p:sldId id="1114" r:id="rId50"/>
    <p:sldId id="1115" r:id="rId51"/>
    <p:sldId id="1116" r:id="rId52"/>
    <p:sldId id="1117" r:id="rId53"/>
    <p:sldId id="1118" r:id="rId54"/>
    <p:sldId id="1148" r:id="rId55"/>
    <p:sldId id="1120" r:id="rId56"/>
    <p:sldId id="1121" r:id="rId57"/>
    <p:sldId id="1122" r:id="rId58"/>
    <p:sldId id="1123" r:id="rId59"/>
    <p:sldId id="1125"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EEN - Needs, Current Approach" id="{D642DB12-01AD-421B-984B-9A43F4617B7A}">
          <p14:sldIdLst>
            <p14:sldId id="575"/>
            <p14:sldId id="1142"/>
            <p14:sldId id="1143"/>
            <p14:sldId id="1144"/>
            <p14:sldId id="1145"/>
            <p14:sldId id="1146"/>
            <p14:sldId id="1058"/>
            <p14:sldId id="1062"/>
            <p14:sldId id="1063"/>
            <p14:sldId id="1064"/>
            <p14:sldId id="1068"/>
            <p14:sldId id="1069"/>
            <p14:sldId id="1070"/>
            <p14:sldId id="1074"/>
            <p14:sldId id="1075"/>
            <p14:sldId id="1077"/>
            <p14:sldId id="1078"/>
            <p14:sldId id="1138"/>
            <p14:sldId id="1080"/>
            <p14:sldId id="1139"/>
            <p14:sldId id="1140"/>
            <p14:sldId id="1084"/>
            <p14:sldId id="1085"/>
            <p14:sldId id="1086"/>
            <p14:sldId id="1087"/>
            <p14:sldId id="1088"/>
            <p14:sldId id="1091"/>
            <p14:sldId id="1092"/>
            <p14:sldId id="1093"/>
            <p14:sldId id="1094"/>
            <p14:sldId id="1095"/>
            <p14:sldId id="1096"/>
            <p14:sldId id="1098"/>
            <p14:sldId id="1099"/>
            <p14:sldId id="1100"/>
            <p14:sldId id="1101"/>
            <p14:sldId id="1141"/>
            <p14:sldId id="1102"/>
            <p14:sldId id="1103"/>
            <p14:sldId id="1104"/>
            <p14:sldId id="1105"/>
            <p14:sldId id="1106"/>
            <p14:sldId id="1107"/>
            <p14:sldId id="1110"/>
            <p14:sldId id="1147"/>
            <p14:sldId id="1111"/>
            <p14:sldId id="1112"/>
            <p14:sldId id="1113"/>
            <p14:sldId id="1114"/>
            <p14:sldId id="1115"/>
            <p14:sldId id="1116"/>
            <p14:sldId id="1117"/>
            <p14:sldId id="1118"/>
            <p14:sldId id="1148"/>
            <p14:sldId id="1120"/>
            <p14:sldId id="1121"/>
            <p14:sldId id="1122"/>
            <p14:sldId id="1123"/>
            <p14:sldId id="11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94629" autoAdjust="0"/>
  </p:normalViewPr>
  <p:slideViewPr>
    <p:cSldViewPr snapToGrid="0">
      <p:cViewPr varScale="1">
        <p:scale>
          <a:sx n="70" d="100"/>
          <a:sy n="70" d="100"/>
        </p:scale>
        <p:origin x="1254" y="72"/>
      </p:cViewPr>
      <p:guideLst>
        <p:guide orient="horz" pos="2160"/>
        <p:guide pos="2880"/>
      </p:guideLst>
    </p:cSldViewPr>
  </p:slideViewPr>
  <p:outlineViewPr>
    <p:cViewPr>
      <p:scale>
        <a:sx n="33" d="100"/>
        <a:sy n="33" d="100"/>
      </p:scale>
      <p:origin x="0" y="23112"/>
    </p:cViewPr>
  </p:outlineViewPr>
  <p:notesTextViewPr>
    <p:cViewPr>
      <p:scale>
        <a:sx n="1" d="1"/>
        <a:sy n="1" d="1"/>
      </p:scale>
      <p:origin x="0" y="0"/>
    </p:cViewPr>
  </p:notesTextViewPr>
  <p:sorterViewPr>
    <p:cViewPr>
      <p:scale>
        <a:sx n="150" d="100"/>
        <a:sy n="150" d="100"/>
      </p:scale>
      <p:origin x="0" y="-183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4982F-A733-482B-A4CE-9F67BD7195A4}" type="doc">
      <dgm:prSet loTypeId="urn:microsoft.com/office/officeart/2005/8/layout/arrow6" loCatId="relationship" qsTypeId="urn:microsoft.com/office/officeart/2005/8/quickstyle/simple1#1" qsCatId="simple" csTypeId="urn:microsoft.com/office/officeart/2005/8/colors/accent0_1" csCatId="mainScheme" phldr="1"/>
      <dgm:spPr/>
      <dgm:t>
        <a:bodyPr/>
        <a:lstStyle/>
        <a:p>
          <a:endParaRPr lang="en-US"/>
        </a:p>
      </dgm:t>
    </dgm:pt>
    <dgm:pt modelId="{5EDF13E6-17E4-41D9-9DAD-69087F5F900D}">
      <dgm:prSet phldrT="[Text]"/>
      <dgm:spPr/>
      <dgm:t>
        <a:bodyPr/>
        <a:lstStyle/>
        <a:p>
          <a:pPr algn="l"/>
          <a:r>
            <a:rPr lang="en-US" i="1" dirty="0" smtClean="0">
              <a:solidFill>
                <a:srgbClr val="5E9732"/>
              </a:solidFill>
            </a:rPr>
            <a:t>Nominal Safety</a:t>
          </a:r>
          <a:endParaRPr lang="en-US" dirty="0">
            <a:solidFill>
              <a:srgbClr val="5E9732"/>
            </a:solidFill>
          </a:endParaRPr>
        </a:p>
      </dgm:t>
    </dgm:pt>
    <dgm:pt modelId="{28299836-2263-4017-872B-CDCD38008F76}" type="parTrans" cxnId="{64A72197-081E-4474-B8E0-C223CD516762}">
      <dgm:prSet/>
      <dgm:spPr/>
      <dgm:t>
        <a:bodyPr/>
        <a:lstStyle/>
        <a:p>
          <a:endParaRPr lang="en-US"/>
        </a:p>
      </dgm:t>
    </dgm:pt>
    <dgm:pt modelId="{C774FBF9-E3BC-47FD-A0F7-97DC6DB069EB}" type="sibTrans" cxnId="{64A72197-081E-4474-B8E0-C223CD516762}">
      <dgm:prSet/>
      <dgm:spPr/>
      <dgm:t>
        <a:bodyPr/>
        <a:lstStyle/>
        <a:p>
          <a:endParaRPr lang="en-US"/>
        </a:p>
      </dgm:t>
    </dgm:pt>
    <dgm:pt modelId="{7E57BC5B-9480-4C5B-AEB1-B5FF145FD684}">
      <dgm:prSet/>
      <dgm:spPr/>
      <dgm:t>
        <a:bodyPr/>
        <a:lstStyle/>
        <a:p>
          <a:pPr algn="r"/>
          <a:r>
            <a:rPr lang="en-US" i="1" dirty="0" smtClean="0">
              <a:solidFill>
                <a:srgbClr val="00245D"/>
              </a:solidFill>
            </a:rPr>
            <a:t>Substantive Safety</a:t>
          </a:r>
          <a:endParaRPr lang="en-US" b="0" dirty="0">
            <a:solidFill>
              <a:srgbClr val="00245D"/>
            </a:solidFill>
          </a:endParaRPr>
        </a:p>
      </dgm:t>
    </dgm:pt>
    <dgm:pt modelId="{67CC655D-7587-4851-981D-A73E63E12082}" type="parTrans" cxnId="{116F60B1-47E1-4DF9-93EB-EF15CE542007}">
      <dgm:prSet/>
      <dgm:spPr/>
      <dgm:t>
        <a:bodyPr/>
        <a:lstStyle/>
        <a:p>
          <a:endParaRPr lang="en-US"/>
        </a:p>
      </dgm:t>
    </dgm:pt>
    <dgm:pt modelId="{690E64DE-9E78-43BA-9F3F-BDA25F14150B}" type="sibTrans" cxnId="{116F60B1-47E1-4DF9-93EB-EF15CE542007}">
      <dgm:prSet/>
      <dgm:spPr/>
      <dgm:t>
        <a:bodyPr/>
        <a:lstStyle/>
        <a:p>
          <a:endParaRPr lang="en-US"/>
        </a:p>
      </dgm:t>
    </dgm:pt>
    <dgm:pt modelId="{B58DC1B1-2FAD-4A0C-9DBD-FE27FAFA4D77}" type="pres">
      <dgm:prSet presAssocID="{94A4982F-A733-482B-A4CE-9F67BD7195A4}" presName="compositeShape" presStyleCnt="0">
        <dgm:presLayoutVars>
          <dgm:chMax val="2"/>
          <dgm:dir/>
          <dgm:resizeHandles val="exact"/>
        </dgm:presLayoutVars>
      </dgm:prSet>
      <dgm:spPr/>
      <dgm:t>
        <a:bodyPr/>
        <a:lstStyle/>
        <a:p>
          <a:endParaRPr lang="en-US"/>
        </a:p>
      </dgm:t>
    </dgm:pt>
    <dgm:pt modelId="{EED73ABB-510F-4B31-BF48-8782E69537C3}" type="pres">
      <dgm:prSet presAssocID="{94A4982F-A733-482B-A4CE-9F67BD7195A4}" presName="ribbon" presStyleLbl="node1" presStyleIdx="0" presStyleCnt="1" custLinFactNeighborY="2770"/>
      <dgm:spPr/>
    </dgm:pt>
    <dgm:pt modelId="{75115C76-27E6-4A23-AC3A-73266C09D0CB}" type="pres">
      <dgm:prSet presAssocID="{94A4982F-A733-482B-A4CE-9F67BD7195A4}" presName="leftArrowText" presStyleLbl="node1" presStyleIdx="0" presStyleCnt="1" custLinFactNeighborY="-4407">
        <dgm:presLayoutVars>
          <dgm:chMax val="0"/>
          <dgm:bulletEnabled val="1"/>
        </dgm:presLayoutVars>
      </dgm:prSet>
      <dgm:spPr/>
      <dgm:t>
        <a:bodyPr/>
        <a:lstStyle/>
        <a:p>
          <a:endParaRPr lang="en-US"/>
        </a:p>
      </dgm:t>
    </dgm:pt>
    <dgm:pt modelId="{19B43D97-ADA0-406A-8B6E-CBA4A5139CE8}" type="pres">
      <dgm:prSet presAssocID="{94A4982F-A733-482B-A4CE-9F67BD7195A4}" presName="rightArrowText" presStyleLbl="node1" presStyleIdx="0" presStyleCnt="1" custLinFactNeighborX="-2424" custLinFactNeighborY="-1223">
        <dgm:presLayoutVars>
          <dgm:chMax val="0"/>
          <dgm:bulletEnabled val="1"/>
        </dgm:presLayoutVars>
      </dgm:prSet>
      <dgm:spPr/>
      <dgm:t>
        <a:bodyPr/>
        <a:lstStyle/>
        <a:p>
          <a:endParaRPr lang="en-US"/>
        </a:p>
      </dgm:t>
    </dgm:pt>
  </dgm:ptLst>
  <dgm:cxnLst>
    <dgm:cxn modelId="{24F36A7D-50AB-48EF-8FAB-00A7058884C2}" type="presOf" srcId="{5EDF13E6-17E4-41D9-9DAD-69087F5F900D}" destId="{75115C76-27E6-4A23-AC3A-73266C09D0CB}" srcOrd="0" destOrd="0" presId="urn:microsoft.com/office/officeart/2005/8/layout/arrow6"/>
    <dgm:cxn modelId="{116F60B1-47E1-4DF9-93EB-EF15CE542007}" srcId="{94A4982F-A733-482B-A4CE-9F67BD7195A4}" destId="{7E57BC5B-9480-4C5B-AEB1-B5FF145FD684}" srcOrd="1" destOrd="0" parTransId="{67CC655D-7587-4851-981D-A73E63E12082}" sibTransId="{690E64DE-9E78-43BA-9F3F-BDA25F14150B}"/>
    <dgm:cxn modelId="{64A72197-081E-4474-B8E0-C223CD516762}" srcId="{94A4982F-A733-482B-A4CE-9F67BD7195A4}" destId="{5EDF13E6-17E4-41D9-9DAD-69087F5F900D}" srcOrd="0" destOrd="0" parTransId="{28299836-2263-4017-872B-CDCD38008F76}" sibTransId="{C774FBF9-E3BC-47FD-A0F7-97DC6DB069EB}"/>
    <dgm:cxn modelId="{D68D0A5B-F189-4B87-BCF0-BD508A390109}" type="presOf" srcId="{94A4982F-A733-482B-A4CE-9F67BD7195A4}" destId="{B58DC1B1-2FAD-4A0C-9DBD-FE27FAFA4D77}" srcOrd="0" destOrd="0" presId="urn:microsoft.com/office/officeart/2005/8/layout/arrow6"/>
    <dgm:cxn modelId="{92BF6830-6886-4A04-954B-F5BCE26DE71D}" type="presOf" srcId="{7E57BC5B-9480-4C5B-AEB1-B5FF145FD684}" destId="{19B43D97-ADA0-406A-8B6E-CBA4A5139CE8}" srcOrd="0" destOrd="0" presId="urn:microsoft.com/office/officeart/2005/8/layout/arrow6"/>
    <dgm:cxn modelId="{1C7FFE54-4082-4E20-8E76-17B28E5C562B}" type="presParOf" srcId="{B58DC1B1-2FAD-4A0C-9DBD-FE27FAFA4D77}" destId="{EED73ABB-510F-4B31-BF48-8782E69537C3}" srcOrd="0" destOrd="0" presId="urn:microsoft.com/office/officeart/2005/8/layout/arrow6"/>
    <dgm:cxn modelId="{CD9F11A3-F067-4CCA-A788-2E275F35B3A9}" type="presParOf" srcId="{B58DC1B1-2FAD-4A0C-9DBD-FE27FAFA4D77}" destId="{75115C76-27E6-4A23-AC3A-73266C09D0CB}" srcOrd="1" destOrd="0" presId="urn:microsoft.com/office/officeart/2005/8/layout/arrow6"/>
    <dgm:cxn modelId="{A1A7D99B-141B-425D-B956-835616B9D09E}" type="presParOf" srcId="{B58DC1B1-2FAD-4A0C-9DBD-FE27FAFA4D77}" destId="{19B43D97-ADA0-406A-8B6E-CBA4A5139CE8}"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34D91-D215-4ABE-9117-AAEA5BA6FBA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20621B4-7AED-40D0-AA9B-38C992DF9E88}">
      <dgm:prSet phldrT="[Text]"/>
      <dgm:spPr/>
      <dgm:t>
        <a:bodyPr/>
        <a:lstStyle/>
        <a:p>
          <a:r>
            <a:rPr lang="en-US" dirty="0" smtClean="0"/>
            <a:t>HSM</a:t>
          </a:r>
          <a:endParaRPr lang="en-US" dirty="0"/>
        </a:p>
      </dgm:t>
    </dgm:pt>
    <dgm:pt modelId="{6B643CEC-F106-4C81-9287-CB013B240A55}" type="parTrans" cxnId="{4F2926CE-2C39-413C-B01E-E5956871367E}">
      <dgm:prSet/>
      <dgm:spPr/>
      <dgm:t>
        <a:bodyPr/>
        <a:lstStyle/>
        <a:p>
          <a:endParaRPr lang="en-US"/>
        </a:p>
      </dgm:t>
    </dgm:pt>
    <dgm:pt modelId="{5EE36ED5-1976-4B03-B914-BFF2A9F715B3}" type="sibTrans" cxnId="{4F2926CE-2C39-413C-B01E-E5956871367E}">
      <dgm:prSet/>
      <dgm:spPr/>
      <dgm:t>
        <a:bodyPr/>
        <a:lstStyle/>
        <a:p>
          <a:endParaRPr lang="en-US"/>
        </a:p>
      </dgm:t>
    </dgm:pt>
    <dgm:pt modelId="{CB3DE18A-4471-4544-8D48-ED88039866F5}">
      <dgm:prSet phldrT="[Text]"/>
      <dgm:spPr/>
      <dgm:t>
        <a:bodyPr/>
        <a:lstStyle/>
        <a:p>
          <a:r>
            <a:rPr lang="en-US" dirty="0" smtClean="0"/>
            <a:t>Part A</a:t>
          </a:r>
        </a:p>
      </dgm:t>
    </dgm:pt>
    <dgm:pt modelId="{DADEB688-F0FA-4A37-A452-84F0402C140F}" type="parTrans" cxnId="{B0435EDA-2C1B-43B4-A61A-D018068B0CB5}">
      <dgm:prSet/>
      <dgm:spPr/>
      <dgm:t>
        <a:bodyPr/>
        <a:lstStyle/>
        <a:p>
          <a:endParaRPr lang="en-US"/>
        </a:p>
      </dgm:t>
    </dgm:pt>
    <dgm:pt modelId="{2270B9B0-E1B4-45C5-AE76-4870D615B6DE}" type="sibTrans" cxnId="{B0435EDA-2C1B-43B4-A61A-D018068B0CB5}">
      <dgm:prSet/>
      <dgm:spPr/>
      <dgm:t>
        <a:bodyPr/>
        <a:lstStyle/>
        <a:p>
          <a:endParaRPr lang="en-US"/>
        </a:p>
      </dgm:t>
    </dgm:pt>
    <dgm:pt modelId="{89BFE320-9CF8-461C-BDC3-2FF69C355B7E}">
      <dgm:prSet phldrT="[Text]"/>
      <dgm:spPr/>
      <dgm:t>
        <a:bodyPr/>
        <a:lstStyle/>
        <a:p>
          <a:r>
            <a:rPr lang="en-US" dirty="0" smtClean="0"/>
            <a:t>Part B</a:t>
          </a:r>
          <a:endParaRPr lang="en-US" dirty="0"/>
        </a:p>
      </dgm:t>
    </dgm:pt>
    <dgm:pt modelId="{AB561325-A39F-41D2-AEE9-438D27A4C794}" type="parTrans" cxnId="{DC01BB5C-48AF-44D5-9C9A-3F2DCDBD662B}">
      <dgm:prSet/>
      <dgm:spPr/>
      <dgm:t>
        <a:bodyPr/>
        <a:lstStyle/>
        <a:p>
          <a:endParaRPr lang="en-US"/>
        </a:p>
      </dgm:t>
    </dgm:pt>
    <dgm:pt modelId="{FCAE37F6-0F64-4860-9348-ED2109E77C1D}" type="sibTrans" cxnId="{DC01BB5C-48AF-44D5-9C9A-3F2DCDBD662B}">
      <dgm:prSet/>
      <dgm:spPr/>
      <dgm:t>
        <a:bodyPr/>
        <a:lstStyle/>
        <a:p>
          <a:endParaRPr lang="en-US"/>
        </a:p>
      </dgm:t>
    </dgm:pt>
    <dgm:pt modelId="{261151C3-46C9-4C1D-8790-BCE768F66DD3}">
      <dgm:prSet/>
      <dgm:spPr/>
      <dgm:t>
        <a:bodyPr/>
        <a:lstStyle/>
        <a:p>
          <a:r>
            <a:rPr lang="en-US" dirty="0" smtClean="0"/>
            <a:t>Part C</a:t>
          </a:r>
          <a:endParaRPr lang="en-US" dirty="0"/>
        </a:p>
      </dgm:t>
    </dgm:pt>
    <dgm:pt modelId="{553CDB78-9223-4377-B920-D2196D0D0E8E}" type="parTrans" cxnId="{1CAE4DBC-8DA7-4D32-B3CC-E732B3748CA6}">
      <dgm:prSet/>
      <dgm:spPr/>
      <dgm:t>
        <a:bodyPr/>
        <a:lstStyle/>
        <a:p>
          <a:endParaRPr lang="en-US"/>
        </a:p>
      </dgm:t>
    </dgm:pt>
    <dgm:pt modelId="{EBF47BC5-4830-4400-8D79-D9D60103CB62}" type="sibTrans" cxnId="{1CAE4DBC-8DA7-4D32-B3CC-E732B3748CA6}">
      <dgm:prSet/>
      <dgm:spPr/>
      <dgm:t>
        <a:bodyPr/>
        <a:lstStyle/>
        <a:p>
          <a:endParaRPr lang="en-US"/>
        </a:p>
      </dgm:t>
    </dgm:pt>
    <dgm:pt modelId="{E46E631F-C352-4412-A187-56BD0165555F}">
      <dgm:prSet/>
      <dgm:spPr/>
      <dgm:t>
        <a:bodyPr/>
        <a:lstStyle/>
        <a:p>
          <a:r>
            <a:rPr lang="en-US" dirty="0" smtClean="0"/>
            <a:t>Part D</a:t>
          </a:r>
          <a:endParaRPr lang="en-US" dirty="0"/>
        </a:p>
      </dgm:t>
    </dgm:pt>
    <dgm:pt modelId="{A76E7826-E3C6-4499-872D-47148D737DAE}" type="parTrans" cxnId="{26204241-E37E-4E16-9461-BADF1ED03BD6}">
      <dgm:prSet/>
      <dgm:spPr/>
      <dgm:t>
        <a:bodyPr/>
        <a:lstStyle/>
        <a:p>
          <a:endParaRPr lang="en-US"/>
        </a:p>
      </dgm:t>
    </dgm:pt>
    <dgm:pt modelId="{EEA1B8C4-E4E1-4AE1-A082-973434C0E026}" type="sibTrans" cxnId="{26204241-E37E-4E16-9461-BADF1ED03BD6}">
      <dgm:prSet/>
      <dgm:spPr/>
      <dgm:t>
        <a:bodyPr/>
        <a:lstStyle/>
        <a:p>
          <a:endParaRPr lang="en-US"/>
        </a:p>
      </dgm:t>
    </dgm:pt>
    <dgm:pt modelId="{0CA4CDFD-158A-43AF-BDD9-C5178E9B4936}" type="pres">
      <dgm:prSet presAssocID="{85434D91-D215-4ABE-9117-AAEA5BA6FBA0}" presName="diagram" presStyleCnt="0">
        <dgm:presLayoutVars>
          <dgm:chPref val="1"/>
          <dgm:dir/>
          <dgm:animOne val="branch"/>
          <dgm:animLvl val="lvl"/>
          <dgm:resizeHandles/>
        </dgm:presLayoutVars>
      </dgm:prSet>
      <dgm:spPr/>
      <dgm:t>
        <a:bodyPr/>
        <a:lstStyle/>
        <a:p>
          <a:endParaRPr lang="en-US"/>
        </a:p>
      </dgm:t>
    </dgm:pt>
    <dgm:pt modelId="{8E9B05A3-971B-45A5-B7E1-8883429842C8}" type="pres">
      <dgm:prSet presAssocID="{320621B4-7AED-40D0-AA9B-38C992DF9E88}" presName="root" presStyleCnt="0"/>
      <dgm:spPr/>
    </dgm:pt>
    <dgm:pt modelId="{883E3695-2AA0-4D68-88C5-A666C4B36F6C}" type="pres">
      <dgm:prSet presAssocID="{320621B4-7AED-40D0-AA9B-38C992DF9E88}" presName="rootComposite" presStyleCnt="0"/>
      <dgm:spPr/>
    </dgm:pt>
    <dgm:pt modelId="{0B416D2C-CAF5-4B3E-B487-39976CEDF83C}" type="pres">
      <dgm:prSet presAssocID="{320621B4-7AED-40D0-AA9B-38C992DF9E88}" presName="rootText" presStyleLbl="node1" presStyleIdx="0" presStyleCnt="1"/>
      <dgm:spPr/>
      <dgm:t>
        <a:bodyPr/>
        <a:lstStyle/>
        <a:p>
          <a:endParaRPr lang="en-US"/>
        </a:p>
      </dgm:t>
    </dgm:pt>
    <dgm:pt modelId="{AA2374E1-2378-4F75-8CFD-324EBA32030D}" type="pres">
      <dgm:prSet presAssocID="{320621B4-7AED-40D0-AA9B-38C992DF9E88}" presName="rootConnector" presStyleLbl="node1" presStyleIdx="0" presStyleCnt="1"/>
      <dgm:spPr/>
      <dgm:t>
        <a:bodyPr/>
        <a:lstStyle/>
        <a:p>
          <a:endParaRPr lang="en-US"/>
        </a:p>
      </dgm:t>
    </dgm:pt>
    <dgm:pt modelId="{B05C3943-BCB3-4AE5-B5A5-2B4F2E87AB0E}" type="pres">
      <dgm:prSet presAssocID="{320621B4-7AED-40D0-AA9B-38C992DF9E88}" presName="childShape" presStyleCnt="0"/>
      <dgm:spPr/>
    </dgm:pt>
    <dgm:pt modelId="{14D27192-2BDE-47E4-A9B9-F6DB7E122D69}" type="pres">
      <dgm:prSet presAssocID="{DADEB688-F0FA-4A37-A452-84F0402C140F}" presName="Name13" presStyleLbl="parChTrans1D2" presStyleIdx="0" presStyleCnt="4"/>
      <dgm:spPr/>
      <dgm:t>
        <a:bodyPr/>
        <a:lstStyle/>
        <a:p>
          <a:endParaRPr lang="en-US"/>
        </a:p>
      </dgm:t>
    </dgm:pt>
    <dgm:pt modelId="{34D1E1B1-C661-4F4A-9C99-3B37A797C4C8}" type="pres">
      <dgm:prSet presAssocID="{CB3DE18A-4471-4544-8D48-ED88039866F5}" presName="childText" presStyleLbl="bgAcc1" presStyleIdx="0" presStyleCnt="4">
        <dgm:presLayoutVars>
          <dgm:bulletEnabled val="1"/>
        </dgm:presLayoutVars>
      </dgm:prSet>
      <dgm:spPr/>
      <dgm:t>
        <a:bodyPr/>
        <a:lstStyle/>
        <a:p>
          <a:endParaRPr lang="en-US"/>
        </a:p>
      </dgm:t>
    </dgm:pt>
    <dgm:pt modelId="{451B8D62-A90E-4F37-BBDC-CCC0C83F8342}" type="pres">
      <dgm:prSet presAssocID="{AB561325-A39F-41D2-AEE9-438D27A4C794}" presName="Name13" presStyleLbl="parChTrans1D2" presStyleIdx="1" presStyleCnt="4"/>
      <dgm:spPr/>
      <dgm:t>
        <a:bodyPr/>
        <a:lstStyle/>
        <a:p>
          <a:endParaRPr lang="en-US"/>
        </a:p>
      </dgm:t>
    </dgm:pt>
    <dgm:pt modelId="{7DB53DA3-E34A-4A59-80E0-011A0F746E8C}" type="pres">
      <dgm:prSet presAssocID="{89BFE320-9CF8-461C-BDC3-2FF69C355B7E}" presName="childText" presStyleLbl="bgAcc1" presStyleIdx="1" presStyleCnt="4">
        <dgm:presLayoutVars>
          <dgm:bulletEnabled val="1"/>
        </dgm:presLayoutVars>
      </dgm:prSet>
      <dgm:spPr/>
      <dgm:t>
        <a:bodyPr/>
        <a:lstStyle/>
        <a:p>
          <a:endParaRPr lang="en-US"/>
        </a:p>
      </dgm:t>
    </dgm:pt>
    <dgm:pt modelId="{9169B39E-DCF6-45E7-9890-B3E0685291E5}" type="pres">
      <dgm:prSet presAssocID="{553CDB78-9223-4377-B920-D2196D0D0E8E}" presName="Name13" presStyleLbl="parChTrans1D2" presStyleIdx="2" presStyleCnt="4"/>
      <dgm:spPr/>
      <dgm:t>
        <a:bodyPr/>
        <a:lstStyle/>
        <a:p>
          <a:endParaRPr lang="en-US"/>
        </a:p>
      </dgm:t>
    </dgm:pt>
    <dgm:pt modelId="{A60B7977-EE03-482D-BDA8-FDA0453C3BDF}" type="pres">
      <dgm:prSet presAssocID="{261151C3-46C9-4C1D-8790-BCE768F66DD3}" presName="childText" presStyleLbl="bgAcc1" presStyleIdx="2" presStyleCnt="4">
        <dgm:presLayoutVars>
          <dgm:bulletEnabled val="1"/>
        </dgm:presLayoutVars>
      </dgm:prSet>
      <dgm:spPr/>
      <dgm:t>
        <a:bodyPr/>
        <a:lstStyle/>
        <a:p>
          <a:endParaRPr lang="en-US"/>
        </a:p>
      </dgm:t>
    </dgm:pt>
    <dgm:pt modelId="{FC8C3EE9-E6AE-45A9-8CF6-62AB4D22BE0C}" type="pres">
      <dgm:prSet presAssocID="{A76E7826-E3C6-4499-872D-47148D737DAE}" presName="Name13" presStyleLbl="parChTrans1D2" presStyleIdx="3" presStyleCnt="4"/>
      <dgm:spPr/>
      <dgm:t>
        <a:bodyPr/>
        <a:lstStyle/>
        <a:p>
          <a:endParaRPr lang="en-US"/>
        </a:p>
      </dgm:t>
    </dgm:pt>
    <dgm:pt modelId="{7DE7A7A6-10C6-411F-AE5F-3576463F2AA4}" type="pres">
      <dgm:prSet presAssocID="{E46E631F-C352-4412-A187-56BD0165555F}" presName="childText" presStyleLbl="bgAcc1" presStyleIdx="3" presStyleCnt="4">
        <dgm:presLayoutVars>
          <dgm:bulletEnabled val="1"/>
        </dgm:presLayoutVars>
      </dgm:prSet>
      <dgm:spPr/>
      <dgm:t>
        <a:bodyPr/>
        <a:lstStyle/>
        <a:p>
          <a:endParaRPr lang="en-US"/>
        </a:p>
      </dgm:t>
    </dgm:pt>
  </dgm:ptLst>
  <dgm:cxnLst>
    <dgm:cxn modelId="{EF739472-6F5A-4ED7-BE8A-702A8A3747A7}" type="presOf" srcId="{DADEB688-F0FA-4A37-A452-84F0402C140F}" destId="{14D27192-2BDE-47E4-A9B9-F6DB7E122D69}" srcOrd="0" destOrd="0" presId="urn:microsoft.com/office/officeart/2005/8/layout/hierarchy3"/>
    <dgm:cxn modelId="{8733D9EB-F8D8-4E43-A895-CD8A430B340D}" type="presOf" srcId="{85434D91-D215-4ABE-9117-AAEA5BA6FBA0}" destId="{0CA4CDFD-158A-43AF-BDD9-C5178E9B4936}" srcOrd="0" destOrd="0" presId="urn:microsoft.com/office/officeart/2005/8/layout/hierarchy3"/>
    <dgm:cxn modelId="{4F2926CE-2C39-413C-B01E-E5956871367E}" srcId="{85434D91-D215-4ABE-9117-AAEA5BA6FBA0}" destId="{320621B4-7AED-40D0-AA9B-38C992DF9E88}" srcOrd="0" destOrd="0" parTransId="{6B643CEC-F106-4C81-9287-CB013B240A55}" sibTransId="{5EE36ED5-1976-4B03-B914-BFF2A9F715B3}"/>
    <dgm:cxn modelId="{B0435EDA-2C1B-43B4-A61A-D018068B0CB5}" srcId="{320621B4-7AED-40D0-AA9B-38C992DF9E88}" destId="{CB3DE18A-4471-4544-8D48-ED88039866F5}" srcOrd="0" destOrd="0" parTransId="{DADEB688-F0FA-4A37-A452-84F0402C140F}" sibTransId="{2270B9B0-E1B4-45C5-AE76-4870D615B6DE}"/>
    <dgm:cxn modelId="{24E87F35-B14E-45D7-AAB9-1C5E4BEF4ECB}" type="presOf" srcId="{A76E7826-E3C6-4499-872D-47148D737DAE}" destId="{FC8C3EE9-E6AE-45A9-8CF6-62AB4D22BE0C}" srcOrd="0" destOrd="0" presId="urn:microsoft.com/office/officeart/2005/8/layout/hierarchy3"/>
    <dgm:cxn modelId="{26204241-E37E-4E16-9461-BADF1ED03BD6}" srcId="{320621B4-7AED-40D0-AA9B-38C992DF9E88}" destId="{E46E631F-C352-4412-A187-56BD0165555F}" srcOrd="3" destOrd="0" parTransId="{A76E7826-E3C6-4499-872D-47148D737DAE}" sibTransId="{EEA1B8C4-E4E1-4AE1-A082-973434C0E026}"/>
    <dgm:cxn modelId="{12E05C63-ABB5-4D6B-A0A4-4821B3A4D5F4}" type="presOf" srcId="{553CDB78-9223-4377-B920-D2196D0D0E8E}" destId="{9169B39E-DCF6-45E7-9890-B3E0685291E5}" srcOrd="0" destOrd="0" presId="urn:microsoft.com/office/officeart/2005/8/layout/hierarchy3"/>
    <dgm:cxn modelId="{559B74BC-6FFF-4982-8200-39FF97FB0928}" type="presOf" srcId="{E46E631F-C352-4412-A187-56BD0165555F}" destId="{7DE7A7A6-10C6-411F-AE5F-3576463F2AA4}" srcOrd="0" destOrd="0" presId="urn:microsoft.com/office/officeart/2005/8/layout/hierarchy3"/>
    <dgm:cxn modelId="{DC01BB5C-48AF-44D5-9C9A-3F2DCDBD662B}" srcId="{320621B4-7AED-40D0-AA9B-38C992DF9E88}" destId="{89BFE320-9CF8-461C-BDC3-2FF69C355B7E}" srcOrd="1" destOrd="0" parTransId="{AB561325-A39F-41D2-AEE9-438D27A4C794}" sibTransId="{FCAE37F6-0F64-4860-9348-ED2109E77C1D}"/>
    <dgm:cxn modelId="{93B95171-D807-4794-8A48-1F2048404539}" type="presOf" srcId="{261151C3-46C9-4C1D-8790-BCE768F66DD3}" destId="{A60B7977-EE03-482D-BDA8-FDA0453C3BDF}" srcOrd="0" destOrd="0" presId="urn:microsoft.com/office/officeart/2005/8/layout/hierarchy3"/>
    <dgm:cxn modelId="{F3F09191-7BFC-4F86-BAC2-4CB9CE20F135}" type="presOf" srcId="{320621B4-7AED-40D0-AA9B-38C992DF9E88}" destId="{AA2374E1-2378-4F75-8CFD-324EBA32030D}" srcOrd="1" destOrd="0" presId="urn:microsoft.com/office/officeart/2005/8/layout/hierarchy3"/>
    <dgm:cxn modelId="{1CAE4DBC-8DA7-4D32-B3CC-E732B3748CA6}" srcId="{320621B4-7AED-40D0-AA9B-38C992DF9E88}" destId="{261151C3-46C9-4C1D-8790-BCE768F66DD3}" srcOrd="2" destOrd="0" parTransId="{553CDB78-9223-4377-B920-D2196D0D0E8E}" sibTransId="{EBF47BC5-4830-4400-8D79-D9D60103CB62}"/>
    <dgm:cxn modelId="{9F90F1DE-AB5B-471B-9593-8824DEE518BB}" type="presOf" srcId="{320621B4-7AED-40D0-AA9B-38C992DF9E88}" destId="{0B416D2C-CAF5-4B3E-B487-39976CEDF83C}" srcOrd="0" destOrd="0" presId="urn:microsoft.com/office/officeart/2005/8/layout/hierarchy3"/>
    <dgm:cxn modelId="{7D698DA7-D5DC-4BCB-BBCD-0F5B74E28FAF}" type="presOf" srcId="{CB3DE18A-4471-4544-8D48-ED88039866F5}" destId="{34D1E1B1-C661-4F4A-9C99-3B37A797C4C8}" srcOrd="0" destOrd="0" presId="urn:microsoft.com/office/officeart/2005/8/layout/hierarchy3"/>
    <dgm:cxn modelId="{7111E3FC-7FE6-4157-9B36-4086EFF75690}" type="presOf" srcId="{AB561325-A39F-41D2-AEE9-438D27A4C794}" destId="{451B8D62-A90E-4F37-BBDC-CCC0C83F8342}" srcOrd="0" destOrd="0" presId="urn:microsoft.com/office/officeart/2005/8/layout/hierarchy3"/>
    <dgm:cxn modelId="{6B9AA8BC-18F1-41D2-B795-D38CEB208846}" type="presOf" srcId="{89BFE320-9CF8-461C-BDC3-2FF69C355B7E}" destId="{7DB53DA3-E34A-4A59-80E0-011A0F746E8C}" srcOrd="0" destOrd="0" presId="urn:microsoft.com/office/officeart/2005/8/layout/hierarchy3"/>
    <dgm:cxn modelId="{10D4889C-4731-49AE-BA7E-5F7DC4581E05}" type="presParOf" srcId="{0CA4CDFD-158A-43AF-BDD9-C5178E9B4936}" destId="{8E9B05A3-971B-45A5-B7E1-8883429842C8}" srcOrd="0" destOrd="0" presId="urn:microsoft.com/office/officeart/2005/8/layout/hierarchy3"/>
    <dgm:cxn modelId="{FC070AB9-E468-40EE-8741-17F5AFBFDAEF}" type="presParOf" srcId="{8E9B05A3-971B-45A5-B7E1-8883429842C8}" destId="{883E3695-2AA0-4D68-88C5-A666C4B36F6C}" srcOrd="0" destOrd="0" presId="urn:microsoft.com/office/officeart/2005/8/layout/hierarchy3"/>
    <dgm:cxn modelId="{7DC21D8C-FCF2-485D-9BD8-63DA0899A4CD}" type="presParOf" srcId="{883E3695-2AA0-4D68-88C5-A666C4B36F6C}" destId="{0B416D2C-CAF5-4B3E-B487-39976CEDF83C}" srcOrd="0" destOrd="0" presId="urn:microsoft.com/office/officeart/2005/8/layout/hierarchy3"/>
    <dgm:cxn modelId="{C37B5D4D-FC22-4642-8D86-557F063B3807}" type="presParOf" srcId="{883E3695-2AA0-4D68-88C5-A666C4B36F6C}" destId="{AA2374E1-2378-4F75-8CFD-324EBA32030D}" srcOrd="1" destOrd="0" presId="urn:microsoft.com/office/officeart/2005/8/layout/hierarchy3"/>
    <dgm:cxn modelId="{29B62EF6-11E9-4C58-B79B-07EAFB7D46F5}" type="presParOf" srcId="{8E9B05A3-971B-45A5-B7E1-8883429842C8}" destId="{B05C3943-BCB3-4AE5-B5A5-2B4F2E87AB0E}" srcOrd="1" destOrd="0" presId="urn:microsoft.com/office/officeart/2005/8/layout/hierarchy3"/>
    <dgm:cxn modelId="{200360B4-EC08-4629-BD33-7D7FE790A574}" type="presParOf" srcId="{B05C3943-BCB3-4AE5-B5A5-2B4F2E87AB0E}" destId="{14D27192-2BDE-47E4-A9B9-F6DB7E122D69}" srcOrd="0" destOrd="0" presId="urn:microsoft.com/office/officeart/2005/8/layout/hierarchy3"/>
    <dgm:cxn modelId="{4F1626BC-563D-40A4-812D-A68E9ECADF78}" type="presParOf" srcId="{B05C3943-BCB3-4AE5-B5A5-2B4F2E87AB0E}" destId="{34D1E1B1-C661-4F4A-9C99-3B37A797C4C8}" srcOrd="1" destOrd="0" presId="urn:microsoft.com/office/officeart/2005/8/layout/hierarchy3"/>
    <dgm:cxn modelId="{D9C1C8ED-48BE-4244-ACA9-EEF8B72071A7}" type="presParOf" srcId="{B05C3943-BCB3-4AE5-B5A5-2B4F2E87AB0E}" destId="{451B8D62-A90E-4F37-BBDC-CCC0C83F8342}" srcOrd="2" destOrd="0" presId="urn:microsoft.com/office/officeart/2005/8/layout/hierarchy3"/>
    <dgm:cxn modelId="{3F03E692-497B-483D-952F-931D6F5F32B9}" type="presParOf" srcId="{B05C3943-BCB3-4AE5-B5A5-2B4F2E87AB0E}" destId="{7DB53DA3-E34A-4A59-80E0-011A0F746E8C}" srcOrd="3" destOrd="0" presId="urn:microsoft.com/office/officeart/2005/8/layout/hierarchy3"/>
    <dgm:cxn modelId="{ED6F3693-D810-4527-BD5D-C7553FD98BE2}" type="presParOf" srcId="{B05C3943-BCB3-4AE5-B5A5-2B4F2E87AB0E}" destId="{9169B39E-DCF6-45E7-9890-B3E0685291E5}" srcOrd="4" destOrd="0" presId="urn:microsoft.com/office/officeart/2005/8/layout/hierarchy3"/>
    <dgm:cxn modelId="{F8159069-D244-4FD5-A954-23946C675FE7}" type="presParOf" srcId="{B05C3943-BCB3-4AE5-B5A5-2B4F2E87AB0E}" destId="{A60B7977-EE03-482D-BDA8-FDA0453C3BDF}" srcOrd="5" destOrd="0" presId="urn:microsoft.com/office/officeart/2005/8/layout/hierarchy3"/>
    <dgm:cxn modelId="{BF6C2154-3B21-4ACA-BAEC-0C9ADBDAD810}" type="presParOf" srcId="{B05C3943-BCB3-4AE5-B5A5-2B4F2E87AB0E}" destId="{FC8C3EE9-E6AE-45A9-8CF6-62AB4D22BE0C}" srcOrd="6" destOrd="0" presId="urn:microsoft.com/office/officeart/2005/8/layout/hierarchy3"/>
    <dgm:cxn modelId="{B601AE2F-A39E-4786-8F9B-E21F4330F54A}" type="presParOf" srcId="{B05C3943-BCB3-4AE5-B5A5-2B4F2E87AB0E}" destId="{7DE7A7A6-10C6-411F-AE5F-3576463F2AA4}"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73ABB-510F-4B31-BF48-8782E69537C3}">
      <dsp:nvSpPr>
        <dsp:cNvPr id="0" name=""/>
        <dsp:cNvSpPr/>
      </dsp:nvSpPr>
      <dsp:spPr>
        <a:xfrm>
          <a:off x="120252" y="0"/>
          <a:ext cx="6877845" cy="2751138"/>
        </a:xfrm>
        <a:prstGeom prst="leftRightRibb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15C76-27E6-4A23-AC3A-73266C09D0CB}">
      <dsp:nvSpPr>
        <dsp:cNvPr id="0" name=""/>
        <dsp:cNvSpPr/>
      </dsp:nvSpPr>
      <dsp:spPr>
        <a:xfrm>
          <a:off x="945593" y="422040"/>
          <a:ext cx="2269688" cy="13480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5128" rIns="0" bIns="144780" numCol="1" spcCol="1270" anchor="ctr" anchorCtr="0">
          <a:noAutofit/>
        </a:bodyPr>
        <a:lstStyle/>
        <a:p>
          <a:pPr lvl="0" algn="l" defTabSz="1689100">
            <a:lnSpc>
              <a:spcPct val="90000"/>
            </a:lnSpc>
            <a:spcBef>
              <a:spcPct val="0"/>
            </a:spcBef>
            <a:spcAft>
              <a:spcPct val="35000"/>
            </a:spcAft>
          </a:pPr>
          <a:r>
            <a:rPr lang="en-US" sz="3800" i="1" kern="1200" dirty="0" smtClean="0">
              <a:solidFill>
                <a:srgbClr val="5E9732"/>
              </a:solidFill>
            </a:rPr>
            <a:t>Nominal Safety</a:t>
          </a:r>
          <a:endParaRPr lang="en-US" sz="3800" kern="1200" dirty="0">
            <a:solidFill>
              <a:srgbClr val="5E9732"/>
            </a:solidFill>
          </a:endParaRPr>
        </a:p>
      </dsp:txBody>
      <dsp:txXfrm>
        <a:off x="945593" y="422040"/>
        <a:ext cx="2269688" cy="1348057"/>
      </dsp:txXfrm>
    </dsp:sp>
    <dsp:sp modelId="{19B43D97-ADA0-406A-8B6E-CBA4A5139CE8}">
      <dsp:nvSpPr>
        <dsp:cNvPr id="0" name=""/>
        <dsp:cNvSpPr/>
      </dsp:nvSpPr>
      <dsp:spPr>
        <a:xfrm>
          <a:off x="3494154" y="905144"/>
          <a:ext cx="2682359" cy="13480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5128" rIns="0" bIns="144780" numCol="1" spcCol="1270" anchor="ctr" anchorCtr="0">
          <a:noAutofit/>
        </a:bodyPr>
        <a:lstStyle/>
        <a:p>
          <a:pPr lvl="0" algn="r" defTabSz="1689100">
            <a:lnSpc>
              <a:spcPct val="90000"/>
            </a:lnSpc>
            <a:spcBef>
              <a:spcPct val="0"/>
            </a:spcBef>
            <a:spcAft>
              <a:spcPct val="35000"/>
            </a:spcAft>
          </a:pPr>
          <a:r>
            <a:rPr lang="en-US" sz="3800" i="1" kern="1200" dirty="0" smtClean="0">
              <a:solidFill>
                <a:srgbClr val="00245D"/>
              </a:solidFill>
            </a:rPr>
            <a:t>Substantive Safety</a:t>
          </a:r>
          <a:endParaRPr lang="en-US" sz="3800" b="0" kern="1200" dirty="0">
            <a:solidFill>
              <a:srgbClr val="00245D"/>
            </a:solidFill>
          </a:endParaRPr>
        </a:p>
      </dsp:txBody>
      <dsp:txXfrm>
        <a:off x="3494154" y="905144"/>
        <a:ext cx="2682359" cy="1348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6D2C-CAF5-4B3E-B487-39976CEDF83C}">
      <dsp:nvSpPr>
        <dsp:cNvPr id="0" name=""/>
        <dsp:cNvSpPr/>
      </dsp:nvSpPr>
      <dsp:spPr>
        <a:xfrm>
          <a:off x="1140328" y="705"/>
          <a:ext cx="1354196" cy="677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kern="1200" dirty="0" smtClean="0"/>
            <a:t>HSM</a:t>
          </a:r>
          <a:endParaRPr lang="en-US" sz="3800" kern="1200" dirty="0"/>
        </a:p>
      </dsp:txBody>
      <dsp:txXfrm>
        <a:off x="1160160" y="20537"/>
        <a:ext cx="1314532" cy="637434"/>
      </dsp:txXfrm>
    </dsp:sp>
    <dsp:sp modelId="{14D27192-2BDE-47E4-A9B9-F6DB7E122D69}">
      <dsp:nvSpPr>
        <dsp:cNvPr id="0" name=""/>
        <dsp:cNvSpPr/>
      </dsp:nvSpPr>
      <dsp:spPr>
        <a:xfrm>
          <a:off x="1275748" y="677803"/>
          <a:ext cx="135419" cy="507823"/>
        </a:xfrm>
        <a:custGeom>
          <a:avLst/>
          <a:gdLst/>
          <a:ahLst/>
          <a:cxnLst/>
          <a:rect l="0" t="0" r="0" b="0"/>
          <a:pathLst>
            <a:path>
              <a:moveTo>
                <a:pt x="0" y="0"/>
              </a:moveTo>
              <a:lnTo>
                <a:pt x="0" y="507823"/>
              </a:lnTo>
              <a:lnTo>
                <a:pt x="135419" y="5078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1E1B1-C661-4F4A-9C99-3B37A797C4C8}">
      <dsp:nvSpPr>
        <dsp:cNvPr id="0" name=""/>
        <dsp:cNvSpPr/>
      </dsp:nvSpPr>
      <dsp:spPr>
        <a:xfrm>
          <a:off x="1411168" y="847078"/>
          <a:ext cx="1083356" cy="677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Part A</a:t>
          </a:r>
        </a:p>
      </dsp:txBody>
      <dsp:txXfrm>
        <a:off x="1431000" y="866910"/>
        <a:ext cx="1043692" cy="637434"/>
      </dsp:txXfrm>
    </dsp:sp>
    <dsp:sp modelId="{451B8D62-A90E-4F37-BBDC-CCC0C83F8342}">
      <dsp:nvSpPr>
        <dsp:cNvPr id="0" name=""/>
        <dsp:cNvSpPr/>
      </dsp:nvSpPr>
      <dsp:spPr>
        <a:xfrm>
          <a:off x="1275748" y="677803"/>
          <a:ext cx="135419" cy="1354196"/>
        </a:xfrm>
        <a:custGeom>
          <a:avLst/>
          <a:gdLst/>
          <a:ahLst/>
          <a:cxnLst/>
          <a:rect l="0" t="0" r="0" b="0"/>
          <a:pathLst>
            <a:path>
              <a:moveTo>
                <a:pt x="0" y="0"/>
              </a:moveTo>
              <a:lnTo>
                <a:pt x="0" y="1354196"/>
              </a:lnTo>
              <a:lnTo>
                <a:pt x="135419" y="13541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53DA3-E34A-4A59-80E0-011A0F746E8C}">
      <dsp:nvSpPr>
        <dsp:cNvPr id="0" name=""/>
        <dsp:cNvSpPr/>
      </dsp:nvSpPr>
      <dsp:spPr>
        <a:xfrm>
          <a:off x="1411168" y="1693450"/>
          <a:ext cx="1083356" cy="677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Part B</a:t>
          </a:r>
          <a:endParaRPr lang="en-US" sz="2900" kern="1200" dirty="0"/>
        </a:p>
      </dsp:txBody>
      <dsp:txXfrm>
        <a:off x="1431000" y="1713282"/>
        <a:ext cx="1043692" cy="637434"/>
      </dsp:txXfrm>
    </dsp:sp>
    <dsp:sp modelId="{9169B39E-DCF6-45E7-9890-B3E0685291E5}">
      <dsp:nvSpPr>
        <dsp:cNvPr id="0" name=""/>
        <dsp:cNvSpPr/>
      </dsp:nvSpPr>
      <dsp:spPr>
        <a:xfrm>
          <a:off x="1275748" y="677803"/>
          <a:ext cx="135419" cy="2200568"/>
        </a:xfrm>
        <a:custGeom>
          <a:avLst/>
          <a:gdLst/>
          <a:ahLst/>
          <a:cxnLst/>
          <a:rect l="0" t="0" r="0" b="0"/>
          <a:pathLst>
            <a:path>
              <a:moveTo>
                <a:pt x="0" y="0"/>
              </a:moveTo>
              <a:lnTo>
                <a:pt x="0" y="2200568"/>
              </a:lnTo>
              <a:lnTo>
                <a:pt x="135419" y="2200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B7977-EE03-482D-BDA8-FDA0453C3BDF}">
      <dsp:nvSpPr>
        <dsp:cNvPr id="0" name=""/>
        <dsp:cNvSpPr/>
      </dsp:nvSpPr>
      <dsp:spPr>
        <a:xfrm>
          <a:off x="1411168" y="2539823"/>
          <a:ext cx="1083356" cy="677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Part C</a:t>
          </a:r>
          <a:endParaRPr lang="en-US" sz="2900" kern="1200" dirty="0"/>
        </a:p>
      </dsp:txBody>
      <dsp:txXfrm>
        <a:off x="1431000" y="2559655"/>
        <a:ext cx="1043692" cy="637434"/>
      </dsp:txXfrm>
    </dsp:sp>
    <dsp:sp modelId="{FC8C3EE9-E6AE-45A9-8CF6-62AB4D22BE0C}">
      <dsp:nvSpPr>
        <dsp:cNvPr id="0" name=""/>
        <dsp:cNvSpPr/>
      </dsp:nvSpPr>
      <dsp:spPr>
        <a:xfrm>
          <a:off x="1275748" y="677803"/>
          <a:ext cx="135419" cy="3046941"/>
        </a:xfrm>
        <a:custGeom>
          <a:avLst/>
          <a:gdLst/>
          <a:ahLst/>
          <a:cxnLst/>
          <a:rect l="0" t="0" r="0" b="0"/>
          <a:pathLst>
            <a:path>
              <a:moveTo>
                <a:pt x="0" y="0"/>
              </a:moveTo>
              <a:lnTo>
                <a:pt x="0" y="3046941"/>
              </a:lnTo>
              <a:lnTo>
                <a:pt x="135419" y="3046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7A7A6-10C6-411F-AE5F-3576463F2AA4}">
      <dsp:nvSpPr>
        <dsp:cNvPr id="0" name=""/>
        <dsp:cNvSpPr/>
      </dsp:nvSpPr>
      <dsp:spPr>
        <a:xfrm>
          <a:off x="1411168" y="3386196"/>
          <a:ext cx="1083356" cy="6770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Part D</a:t>
          </a:r>
          <a:endParaRPr lang="en-US" sz="2900" kern="1200" dirty="0"/>
        </a:p>
      </dsp:txBody>
      <dsp:txXfrm>
        <a:off x="1431000" y="3406028"/>
        <a:ext cx="1043692" cy="63743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7140593-3798-4C84-9F7D-6F2B50707E24}" type="datetimeFigureOut">
              <a:rPr lang="en-US" smtClean="0"/>
              <a:t>9/7/2016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A07E48E-E34C-482A-AE52-F0AA6DA68987}" type="slidenum">
              <a:rPr lang="en-US" smtClean="0"/>
              <a:t>‹#›</a:t>
            </a:fld>
            <a:endParaRPr lang="en-US"/>
          </a:p>
        </p:txBody>
      </p:sp>
    </p:spTree>
    <p:extLst>
      <p:ext uri="{BB962C8B-B14F-4D97-AF65-F5344CB8AC3E}">
        <p14:creationId xmlns:p14="http://schemas.microsoft.com/office/powerpoint/2010/main" val="18874752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92A3FA-3E10-4FBF-AF46-70F6ED735D61}" type="datetimeFigureOut">
              <a:rPr lang="en-US" smtClean="0"/>
              <a:t>9/7/2016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D70CAE2-6D70-4F10-B837-E2E80B8E3296}" type="slidenum">
              <a:rPr lang="en-US" smtClean="0"/>
              <a:t>‹#›</a:t>
            </a:fld>
            <a:endParaRPr lang="en-US" dirty="0"/>
          </a:p>
        </p:txBody>
      </p:sp>
    </p:spTree>
    <p:extLst>
      <p:ext uri="{BB962C8B-B14F-4D97-AF65-F5344CB8AC3E}">
        <p14:creationId xmlns:p14="http://schemas.microsoft.com/office/powerpoint/2010/main" val="6973308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first slide contains a couple typical section alternatives for a 2 Lane reconstruction project.  The two questions are a bit rhetorical.  I’m sure each of you would answer “NO” to the first question.</a:t>
            </a:r>
          </a:p>
          <a:p>
            <a:r>
              <a:rPr lang="en-US" baseline="0" dirty="0" smtClean="0"/>
              <a:t>But, the second question is a bit trickier.  Obviously, we “SHOULD” know the differences in safety for these two alternatives, but maybe the question should really be:</a:t>
            </a:r>
          </a:p>
          <a:p>
            <a:r>
              <a:rPr lang="en-US" baseline="0" dirty="0" smtClean="0"/>
              <a:t>“CAN” we know the differences in safety for these alternatives?</a:t>
            </a:r>
          </a:p>
          <a:p>
            <a:r>
              <a:rPr lang="en-US" baseline="0" dirty="0" smtClean="0"/>
              <a:t>I’ll answer that in just a few slides.</a:t>
            </a:r>
          </a:p>
          <a:p>
            <a:endParaRPr lang="en-US" dirty="0"/>
          </a:p>
        </p:txBody>
      </p:sp>
      <p:sp>
        <p:nvSpPr>
          <p:cNvPr id="4" name="Slide Number Placeholder 3"/>
          <p:cNvSpPr>
            <a:spLocks noGrp="1"/>
          </p:cNvSpPr>
          <p:nvPr>
            <p:ph type="sldNum" sz="quarter" idx="10"/>
          </p:nvPr>
        </p:nvSpPr>
        <p:spPr/>
        <p:txBody>
          <a:bodyPr/>
          <a:lstStyle/>
          <a:p>
            <a:pPr>
              <a:defRPr/>
            </a:pPr>
            <a:fld id="{652F61FE-AE0D-4BB5-ACB2-5061C85A50C1}" type="slidenum">
              <a:rPr lang="en-US" smtClean="0"/>
              <a:pPr>
                <a:defRPr/>
              </a:pPr>
              <a:t>2</a:t>
            </a:fld>
            <a:endParaRPr lang="en-US"/>
          </a:p>
        </p:txBody>
      </p:sp>
    </p:spTree>
    <p:extLst>
      <p:ext uri="{BB962C8B-B14F-4D97-AF65-F5344CB8AC3E}">
        <p14:creationId xmlns:p14="http://schemas.microsoft.com/office/powerpoint/2010/main" val="55182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Design Guidelines &amp; Safety</a:t>
            </a:r>
          </a:p>
        </p:txBody>
      </p:sp>
      <p:sp>
        <p:nvSpPr>
          <p:cNvPr id="7" name="Rectangle 7"/>
          <p:cNvSpPr>
            <a:spLocks noGrp="1" noChangeArrowheads="1"/>
          </p:cNvSpPr>
          <p:nvPr>
            <p:ph type="sldNum" sz="quarter" idx="5"/>
          </p:nvPr>
        </p:nvSpPr>
        <p:spPr>
          <a:ln/>
        </p:spPr>
        <p:txBody>
          <a:bodyPr/>
          <a:lstStyle/>
          <a:p>
            <a:fld id="{07EB1237-FCC4-4CF2-B845-EE354AB221D4}" type="slidenum">
              <a:rPr lang="en-US" altLang="en-US"/>
              <a:pPr/>
              <a:t>12</a:t>
            </a:fld>
            <a:endParaRPr lang="en-US" alt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dirty="0"/>
          </a:p>
          <a:p>
            <a:endParaRPr lang="en-US" altLang="en-US" dirty="0"/>
          </a:p>
        </p:txBody>
      </p:sp>
    </p:spTree>
    <p:extLst>
      <p:ext uri="{BB962C8B-B14F-4D97-AF65-F5344CB8AC3E}">
        <p14:creationId xmlns:p14="http://schemas.microsoft.com/office/powerpoint/2010/main" val="7740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Design Guidelines &amp; Safety</a:t>
            </a:r>
          </a:p>
        </p:txBody>
      </p:sp>
      <p:sp>
        <p:nvSpPr>
          <p:cNvPr id="7" name="Rectangle 7"/>
          <p:cNvSpPr>
            <a:spLocks noGrp="1" noChangeArrowheads="1"/>
          </p:cNvSpPr>
          <p:nvPr>
            <p:ph type="sldNum" sz="quarter" idx="5"/>
          </p:nvPr>
        </p:nvSpPr>
        <p:spPr>
          <a:ln/>
        </p:spPr>
        <p:txBody>
          <a:bodyPr/>
          <a:lstStyle/>
          <a:p>
            <a:fld id="{07EB1237-FCC4-4CF2-B845-EE354AB221D4}" type="slidenum">
              <a:rPr lang="en-US" altLang="en-US"/>
              <a:pPr/>
              <a:t>13</a:t>
            </a:fld>
            <a:endParaRPr lang="en-US" alt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dirty="0"/>
          </a:p>
          <a:p>
            <a:endParaRPr lang="en-US" altLang="en-US" dirty="0"/>
          </a:p>
        </p:txBody>
      </p:sp>
    </p:spTree>
    <p:extLst>
      <p:ext uri="{BB962C8B-B14F-4D97-AF65-F5344CB8AC3E}">
        <p14:creationId xmlns:p14="http://schemas.microsoft.com/office/powerpoint/2010/main" val="7740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pPr defTabSz="924701"/>
            <a:r>
              <a:rPr lang="en-US" dirty="0" smtClean="0">
                <a:solidFill>
                  <a:srgbClr val="1F497D"/>
                </a:solidFill>
              </a:rPr>
              <a:t>HSM Practitioner's Guide for Two-Lane Rural Highways</a:t>
            </a:r>
          </a:p>
        </p:txBody>
      </p:sp>
      <p:sp>
        <p:nvSpPr>
          <p:cNvPr id="138243" name="Rectangle 3"/>
          <p:cNvSpPr>
            <a:spLocks noGrp="1" noChangeArrowheads="1"/>
          </p:cNvSpPr>
          <p:nvPr>
            <p:ph type="dt" sz="quarter" idx="1"/>
          </p:nvPr>
        </p:nvSpPr>
        <p:spPr>
          <a:noFill/>
        </p:spPr>
        <p:txBody>
          <a:bodyPr/>
          <a:lstStyle/>
          <a:p>
            <a:pPr defTabSz="924701"/>
            <a:r>
              <a:rPr lang="en-US" dirty="0" smtClean="0">
                <a:solidFill>
                  <a:srgbClr val="1F497D"/>
                </a:solidFill>
              </a:rPr>
              <a:t>August 2010</a:t>
            </a:r>
          </a:p>
        </p:txBody>
      </p:sp>
      <p:sp>
        <p:nvSpPr>
          <p:cNvPr id="138244" name="Rectangle 7"/>
          <p:cNvSpPr>
            <a:spLocks noGrp="1" noChangeArrowheads="1"/>
          </p:cNvSpPr>
          <p:nvPr>
            <p:ph type="sldNum" sz="quarter" idx="5"/>
          </p:nvPr>
        </p:nvSpPr>
        <p:spPr>
          <a:noFill/>
        </p:spPr>
        <p:txBody>
          <a:bodyPr/>
          <a:lstStyle/>
          <a:p>
            <a:pPr defTabSz="924701"/>
            <a:r>
              <a:rPr lang="en-US" dirty="0" smtClean="0">
                <a:solidFill>
                  <a:srgbClr val="1F497D"/>
                </a:solidFill>
              </a:rPr>
              <a:t>1-</a:t>
            </a:r>
            <a:fld id="{AC9F1837-F208-47F4-B520-99865CAC92E1}" type="slidenum">
              <a:rPr lang="en-US" smtClean="0">
                <a:solidFill>
                  <a:srgbClr val="1F497D"/>
                </a:solidFill>
              </a:rPr>
              <a:pPr defTabSz="924701"/>
              <a:t>14</a:t>
            </a:fld>
            <a:endParaRPr lang="en-US" dirty="0" smtClean="0">
              <a:solidFill>
                <a:srgbClr val="1F497D"/>
              </a:solidFill>
            </a:endParaRPr>
          </a:p>
        </p:txBody>
      </p:sp>
      <p:sp>
        <p:nvSpPr>
          <p:cNvPr id="138245" name="Rectangle 2"/>
          <p:cNvSpPr>
            <a:spLocks noGrp="1" noRot="1" noChangeAspect="1" noChangeArrowheads="1" noTextEdit="1"/>
          </p:cNvSpPr>
          <p:nvPr>
            <p:ph type="sldImg"/>
          </p:nvPr>
        </p:nvSpPr>
        <p:spPr>
          <a:ln/>
        </p:spPr>
      </p:sp>
      <p:sp>
        <p:nvSpPr>
          <p:cNvPr id="13824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1787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HSM is divided into four parts. In part A the user is provided with an introduction to the HSM, knowledge about human factors and the fundamentals of highway safety. Part B covers the roadway safety management process. In Part C predictive methods are introduced for different facility types. And, last but not least, Part D provides Crash Modification Factors (CMFs) for use with Part B. It is important to keep in mind that Part D can only be used with Part B – Part C has its own AMFs for each facility type. This issue is further addressed later in the presentations.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edition does not cover driver education, enforcement, and vehicle safety, even though it is recognized</a:t>
            </a:r>
            <a:r>
              <a:rPr lang="en-US" baseline="0" dirty="0" smtClean="0"/>
              <a:t> </a:t>
            </a:r>
            <a:r>
              <a:rPr lang="en-US" dirty="0" smtClean="0"/>
              <a:t>that these are important elements which can help reduce injuries and fatalities from motor vehicle crashes.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15</a:t>
            </a:fld>
            <a:endParaRPr lang="en-US" dirty="0"/>
          </a:p>
        </p:txBody>
      </p:sp>
    </p:spTree>
    <p:extLst>
      <p:ext uri="{BB962C8B-B14F-4D97-AF65-F5344CB8AC3E}">
        <p14:creationId xmlns:p14="http://schemas.microsoft.com/office/powerpoint/2010/main" val="351973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in this</a:t>
            </a:r>
            <a:r>
              <a:rPr lang="en-US" baseline="0" dirty="0" smtClean="0"/>
              <a:t> process is to be able to quantify the anticipated crashes for any given scenario. This is the critical question that any person involved in any stage of the project development process is trying to address. The answer will provide quantifiable results and allow to decisions to be made through a well-documented process. </a:t>
            </a:r>
            <a:endParaRPr lang="en-US" dirty="0"/>
          </a:p>
        </p:txBody>
      </p:sp>
    </p:spTree>
    <p:extLst>
      <p:ext uri="{BB962C8B-B14F-4D97-AF65-F5344CB8AC3E}">
        <p14:creationId xmlns:p14="http://schemas.microsoft.com/office/powerpoint/2010/main" val="501758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predicted crashes are the  “expected average number</a:t>
            </a:r>
            <a:r>
              <a:rPr lang="en-US" baseline="0" dirty="0" smtClean="0"/>
              <a:t> of crashes”.  The use of the SPF indicates th</a:t>
            </a:r>
            <a:r>
              <a:rPr lang="en-US" dirty="0" smtClean="0"/>
              <a:t>e application</a:t>
            </a:r>
            <a:r>
              <a:rPr lang="en-US" baseline="0" dirty="0" smtClean="0"/>
              <a:t> of </a:t>
            </a:r>
            <a:r>
              <a:rPr lang="en-US" dirty="0" smtClean="0"/>
              <a:t>a statistical method and the answer</a:t>
            </a:r>
            <a:r>
              <a:rPr lang="en-US" baseline="0" dirty="0" smtClean="0"/>
              <a:t> </a:t>
            </a:r>
            <a:r>
              <a:rPr lang="en-US" dirty="0" smtClean="0"/>
              <a:t>is not an exact number, as is frequently the case in engineering, but rather a statistical</a:t>
            </a:r>
          </a:p>
          <a:p>
            <a:r>
              <a:rPr lang="en-US" dirty="0" smtClean="0"/>
              <a:t>estimate. This means that if we record</a:t>
            </a:r>
            <a:r>
              <a:rPr lang="en-US" baseline="0" dirty="0" smtClean="0"/>
              <a:t> crashes in several sites with similar </a:t>
            </a:r>
            <a:r>
              <a:rPr lang="en-US" dirty="0" smtClean="0"/>
              <a:t>characteristics, then, on average, we can expect to measure that particular number. </a:t>
            </a:r>
            <a:endParaRPr lang="en-US" dirty="0"/>
          </a:p>
        </p:txBody>
      </p:sp>
    </p:spTree>
    <p:extLst>
      <p:ext uri="{BB962C8B-B14F-4D97-AF65-F5344CB8AC3E}">
        <p14:creationId xmlns:p14="http://schemas.microsoft.com/office/powerpoint/2010/main" val="665154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dirty="0" smtClean="0"/>
              <a:t>SPFs are regression models that are developed using historical data from a</a:t>
            </a:r>
            <a:r>
              <a:rPr lang="en-US" baseline="0" dirty="0" smtClean="0"/>
              <a:t> set of sites with similar characteristics. Sites can be aggregated based on lane width, shoulder width and type, degree of curvature, presence of median or any other geometric features that could provide for such classification. </a:t>
            </a:r>
          </a:p>
          <a:p>
            <a:endParaRPr lang="en-US" baseline="0" dirty="0" smtClean="0"/>
          </a:p>
          <a:p>
            <a:r>
              <a:rPr lang="en-US" baseline="0" dirty="0" smtClean="0"/>
              <a:t>The model developed could predict the expected number of crashes for these sites and can be used to estimate crash performance for sites with similar features. The models establish the base conditions based on the common features of the sites used in the prediction. The models are typically a function of ADT. </a:t>
            </a:r>
          </a:p>
        </p:txBody>
      </p:sp>
      <p:sp>
        <p:nvSpPr>
          <p:cNvPr id="91140" name="Header Placeholder 3"/>
          <p:cNvSpPr>
            <a:spLocks noGrp="1"/>
          </p:cNvSpPr>
          <p:nvPr>
            <p:ph type="hdr" sz="quarter"/>
          </p:nvPr>
        </p:nvSpPr>
        <p:spPr>
          <a:noFill/>
        </p:spPr>
        <p:txBody>
          <a:bodyPr/>
          <a:lstStyle/>
          <a:p>
            <a:pPr defTabSz="924701"/>
            <a:r>
              <a:rPr lang="en-US" dirty="0" smtClean="0"/>
              <a:t>HSM Practitioner's Guide for Two-Lane Rural Highways</a:t>
            </a:r>
          </a:p>
        </p:txBody>
      </p:sp>
      <p:sp>
        <p:nvSpPr>
          <p:cNvPr id="91141" name="Date Placeholder 4"/>
          <p:cNvSpPr>
            <a:spLocks noGrp="1"/>
          </p:cNvSpPr>
          <p:nvPr>
            <p:ph type="dt" sz="quarter" idx="1"/>
          </p:nvPr>
        </p:nvSpPr>
        <p:spPr>
          <a:noFill/>
        </p:spPr>
        <p:txBody>
          <a:bodyPr/>
          <a:lstStyle/>
          <a:p>
            <a:pPr defTabSz="924701"/>
            <a:r>
              <a:rPr lang="en-US" dirty="0" smtClean="0"/>
              <a:t>August 2010</a:t>
            </a:r>
          </a:p>
        </p:txBody>
      </p:sp>
      <p:sp>
        <p:nvSpPr>
          <p:cNvPr id="91142" name="Slide Number Placeholder 6"/>
          <p:cNvSpPr>
            <a:spLocks noGrp="1"/>
          </p:cNvSpPr>
          <p:nvPr>
            <p:ph type="sldNum" sz="quarter" idx="5"/>
          </p:nvPr>
        </p:nvSpPr>
        <p:spPr>
          <a:noFill/>
        </p:spPr>
        <p:txBody>
          <a:bodyPr/>
          <a:lstStyle/>
          <a:p>
            <a:pPr defTabSz="924701"/>
            <a:r>
              <a:rPr lang="en-US" dirty="0" smtClean="0"/>
              <a:t>1-</a:t>
            </a:r>
            <a:fld id="{FD359EF0-8C0C-4490-B7F0-31EFF996CF22}" type="slidenum">
              <a:rPr lang="en-US" smtClean="0"/>
              <a:pPr defTabSz="924701"/>
              <a:t>18</a:t>
            </a:fld>
            <a:endParaRPr lang="en-US" dirty="0" smtClean="0"/>
          </a:p>
        </p:txBody>
      </p:sp>
    </p:spTree>
    <p:extLst>
      <p:ext uri="{BB962C8B-B14F-4D97-AF65-F5344CB8AC3E}">
        <p14:creationId xmlns:p14="http://schemas.microsoft.com/office/powerpoint/2010/main" val="109837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an SPF can be developed. </a:t>
            </a:r>
          </a:p>
          <a:p>
            <a:endParaRPr lang="en-US" dirty="0" smtClean="0"/>
          </a:p>
          <a:p>
            <a:r>
              <a:rPr lang="en-US" dirty="0" smtClean="0"/>
              <a:t>Assuming that the four data sets depict the crash</a:t>
            </a:r>
            <a:r>
              <a:rPr lang="en-US" baseline="0" dirty="0" smtClean="0"/>
              <a:t> experience over 5 years for a set of sites with similar features. It can be assumed that the all sites are 2-lane roads with 12-foot lanes, 8-foot shoulders, and no curves.</a:t>
            </a:r>
          </a:p>
          <a:p>
            <a:endParaRPr lang="en-US" baseline="0" dirty="0" smtClean="0"/>
          </a:p>
          <a:p>
            <a:r>
              <a:rPr lang="en-US" baseline="0" dirty="0" smtClean="0"/>
              <a:t>A curve is fitted through these 4 entities using a negative binomial regression formula. The line is the “best fit” of all the data and is the Safety Performance Function (SPF). The line represents the change in the mean expected number of crashes at all similar entities as ADT (or other exposure measure) increases, while all other factors affecting crash occurrence are held constant. It should be noted that this is an example and typically SPFs are based on a far greater number of sites for greater accuracy. </a:t>
            </a:r>
          </a:p>
          <a:p>
            <a:endParaRPr lang="en-US" baseline="0" dirty="0" smtClean="0"/>
          </a:p>
          <a:p>
            <a:r>
              <a:rPr lang="en-US" baseline="0" dirty="0" smtClean="0"/>
              <a:t>Sites that lie above the SPF indicate a mean expected crash frequency in excess of the average for comparable sites.  One can think about sites with mean risk above the SPF as those with higher than average risk and those below the line as those with lower than average risk.</a:t>
            </a:r>
          </a:p>
          <a:p>
            <a:endParaRPr lang="en-US" baseline="0" dirty="0" smtClean="0"/>
          </a:p>
          <a:p>
            <a:r>
              <a:rPr lang="en-US" baseline="0" dirty="0" smtClean="0"/>
              <a:t>SPFs have been compiled into safety analysis tools, such as SafetyAnalyst and the Highway Safety Manual (HSM).  </a:t>
            </a:r>
          </a:p>
          <a:p>
            <a:endParaRPr lang="en-US" baseline="0" dirty="0" smtClean="0"/>
          </a:p>
          <a:p>
            <a:r>
              <a:rPr lang="en-US" baseline="0" dirty="0" smtClean="0"/>
              <a:t>However, since crash patterns may vary in different geographical areas, SPFs must be calibrated to reflect local conditions (e.g., driver population, climate, crash reporting thresholds, etc.).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19</a:t>
            </a:fld>
            <a:endParaRPr lang="en-US" dirty="0"/>
          </a:p>
        </p:txBody>
      </p:sp>
    </p:spTree>
    <p:extLst>
      <p:ext uri="{BB962C8B-B14F-4D97-AF65-F5344CB8AC3E}">
        <p14:creationId xmlns:p14="http://schemas.microsoft.com/office/powerpoint/2010/main" val="71445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smtClean="0"/>
          </a:p>
        </p:txBody>
      </p:sp>
      <p:sp>
        <p:nvSpPr>
          <p:cNvPr id="91140" name="Header Placeholder 3"/>
          <p:cNvSpPr>
            <a:spLocks noGrp="1"/>
          </p:cNvSpPr>
          <p:nvPr>
            <p:ph type="hdr" sz="quarter"/>
          </p:nvPr>
        </p:nvSpPr>
        <p:spPr>
          <a:noFill/>
        </p:spPr>
        <p:txBody>
          <a:bodyPr/>
          <a:lstStyle/>
          <a:p>
            <a:pPr defTabSz="924701"/>
            <a:r>
              <a:rPr lang="en-US" dirty="0" smtClean="0"/>
              <a:t>HSM Practitioner's Guide for Two-Lane Rural Highways</a:t>
            </a:r>
          </a:p>
        </p:txBody>
      </p:sp>
      <p:sp>
        <p:nvSpPr>
          <p:cNvPr id="91141" name="Date Placeholder 4"/>
          <p:cNvSpPr>
            <a:spLocks noGrp="1"/>
          </p:cNvSpPr>
          <p:nvPr>
            <p:ph type="dt" sz="quarter" idx="1"/>
          </p:nvPr>
        </p:nvSpPr>
        <p:spPr>
          <a:noFill/>
        </p:spPr>
        <p:txBody>
          <a:bodyPr/>
          <a:lstStyle/>
          <a:p>
            <a:pPr defTabSz="924701"/>
            <a:r>
              <a:rPr lang="en-US" dirty="0" smtClean="0"/>
              <a:t>August 2010</a:t>
            </a:r>
          </a:p>
        </p:txBody>
      </p:sp>
      <p:sp>
        <p:nvSpPr>
          <p:cNvPr id="91142" name="Slide Number Placeholder 6"/>
          <p:cNvSpPr>
            <a:spLocks noGrp="1"/>
          </p:cNvSpPr>
          <p:nvPr>
            <p:ph type="sldNum" sz="quarter" idx="5"/>
          </p:nvPr>
        </p:nvSpPr>
        <p:spPr>
          <a:noFill/>
        </p:spPr>
        <p:txBody>
          <a:bodyPr/>
          <a:lstStyle/>
          <a:p>
            <a:pPr defTabSz="924701"/>
            <a:r>
              <a:rPr lang="en-US" dirty="0" smtClean="0"/>
              <a:t>1-</a:t>
            </a:r>
            <a:fld id="{FD359EF0-8C0C-4490-B7F0-31EFF996CF22}" type="slidenum">
              <a:rPr lang="en-US" smtClean="0"/>
              <a:pPr defTabSz="924701"/>
              <a:t>20</a:t>
            </a:fld>
            <a:endParaRPr lang="en-US" dirty="0" smtClean="0"/>
          </a:p>
        </p:txBody>
      </p:sp>
    </p:spTree>
    <p:extLst>
      <p:ext uri="{BB962C8B-B14F-4D97-AF65-F5344CB8AC3E}">
        <p14:creationId xmlns:p14="http://schemas.microsoft.com/office/powerpoint/2010/main" val="324671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a:ln/>
        </p:spPr>
      </p:sp>
      <p:sp>
        <p:nvSpPr>
          <p:cNvPr id="95235" name="Rectangle 3"/>
          <p:cNvSpPr>
            <a:spLocks noGrp="1"/>
          </p:cNvSpPr>
          <p:nvPr>
            <p:ph type="body" idx="1"/>
          </p:nvPr>
        </p:nvSpPr>
        <p:spPr>
          <a:noFill/>
          <a:ln/>
        </p:spPr>
        <p:txBody>
          <a:bodyPr lIns="91961" tIns="45980" rIns="91961" bIns="45980"/>
          <a:lstStyle/>
          <a:p>
            <a:r>
              <a:rPr lang="en-US" dirty="0" smtClean="0"/>
              <a:t>The purpose of the calibration factors is to adjust for differences in crash frequency for the initial regions of model development to those for local conditions.</a:t>
            </a:r>
            <a:endParaRPr lang="en-US" b="1" dirty="0" smtClean="0"/>
          </a:p>
          <a:p>
            <a:endParaRPr lang="en-US" dirty="0" smtClean="0"/>
          </a:p>
          <a:p>
            <a:r>
              <a:rPr lang="en-US" dirty="0" smtClean="0"/>
              <a:t>The predictive methods included in Part C of the HSM were developed with data from select jurisdictions in the United States.  These Part C models include Safety Performance Functions (SPFs), Crash Modification Factors (CMFs), and Calibration factors. Variations due to climate, driver populations, animal populations, crash reporting thresholds, and crash reporting system procedures are examples of unique variations that warrant the development of region-specific calibration factors. </a:t>
            </a:r>
          </a:p>
        </p:txBody>
      </p:sp>
      <p:sp>
        <p:nvSpPr>
          <p:cNvPr id="95236" name="Date Placeholder 10"/>
          <p:cNvSpPr>
            <a:spLocks noGrp="1"/>
          </p:cNvSpPr>
          <p:nvPr>
            <p:ph type="dt" sz="quarter" idx="1"/>
          </p:nvPr>
        </p:nvSpPr>
        <p:spPr>
          <a:xfrm>
            <a:off x="5440265" y="19353"/>
            <a:ext cx="4160936" cy="365276"/>
          </a:xfrm>
          <a:noFill/>
        </p:spPr>
        <p:txBody>
          <a:bodyPr/>
          <a:lstStyle/>
          <a:p>
            <a:pPr defTabSz="924701"/>
            <a:r>
              <a:rPr lang="en-US" dirty="0" smtClean="0"/>
              <a:t>August 2010</a:t>
            </a:r>
          </a:p>
        </p:txBody>
      </p:sp>
      <p:sp>
        <p:nvSpPr>
          <p:cNvPr id="95237" name="Slide Number Placeholder 11"/>
          <p:cNvSpPr>
            <a:spLocks noGrp="1"/>
          </p:cNvSpPr>
          <p:nvPr>
            <p:ph type="sldNum" sz="quarter" idx="5"/>
          </p:nvPr>
        </p:nvSpPr>
        <p:spPr>
          <a:xfrm>
            <a:off x="5440265" y="6926944"/>
            <a:ext cx="4160936" cy="365276"/>
          </a:xfrm>
          <a:noFill/>
        </p:spPr>
        <p:txBody>
          <a:bodyPr/>
          <a:lstStyle/>
          <a:p>
            <a:pPr defTabSz="924701"/>
            <a:r>
              <a:rPr lang="en-US" dirty="0" smtClean="0"/>
              <a:t>1-</a:t>
            </a:r>
            <a:fld id="{6B62D6D6-EF12-4CC2-B2B7-9694D2EBE980}" type="slidenum">
              <a:rPr lang="en-US" smtClean="0"/>
              <a:pPr defTabSz="924701"/>
              <a:t>21</a:t>
            </a:fld>
            <a:endParaRPr lang="en-US" dirty="0" smtClean="0"/>
          </a:p>
        </p:txBody>
      </p:sp>
      <p:sp>
        <p:nvSpPr>
          <p:cNvPr id="95238" name="Header Placeholder 13"/>
          <p:cNvSpPr>
            <a:spLocks noGrp="1"/>
          </p:cNvSpPr>
          <p:nvPr>
            <p:ph type="hdr" sz="quarter"/>
          </p:nvPr>
        </p:nvSpPr>
        <p:spPr>
          <a:xfrm>
            <a:off x="0" y="-38704"/>
            <a:ext cx="5227737" cy="365276"/>
          </a:xfrm>
          <a:noFill/>
        </p:spPr>
        <p:txBody>
          <a:bodyPr/>
          <a:lstStyle/>
          <a:p>
            <a:pPr defTabSz="924701"/>
            <a:r>
              <a:rPr lang="en-US" dirty="0" smtClean="0"/>
              <a:t>HSM Practitioner's Guide for Two-Lane Rural Highways</a:t>
            </a:r>
          </a:p>
        </p:txBody>
      </p:sp>
    </p:spTree>
    <p:extLst>
      <p:ext uri="{BB962C8B-B14F-4D97-AF65-F5344CB8AC3E}">
        <p14:creationId xmlns:p14="http://schemas.microsoft.com/office/powerpoint/2010/main" val="24652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Before I go any further, I wanted to share this</a:t>
            </a:r>
            <a:r>
              <a:rPr lang="en-US" baseline="0" dirty="0" smtClean="0"/>
              <a:t> quote.  </a:t>
            </a:r>
            <a:r>
              <a:rPr lang="en-US" dirty="0" smtClean="0"/>
              <a:t>I</a:t>
            </a:r>
            <a:r>
              <a:rPr lang="en-US" baseline="0" dirty="0" smtClean="0"/>
              <a:t> saw this about a year ago.  It was in a presentation being given by Jerry Roche, a Safety Engineer with FHWA.  This quote basically says that we are changing how we manage safety on our roadways.  But what does this really mean?</a:t>
            </a:r>
            <a:endParaRPr lang="en-US" dirty="0" smtClean="0"/>
          </a:p>
        </p:txBody>
      </p:sp>
      <p:sp>
        <p:nvSpPr>
          <p:cNvPr id="100356" name="Slide Number Placeholder 7"/>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r>
              <a:rPr lang="en-US" smtClean="0"/>
              <a:t>Module 1 - </a:t>
            </a:r>
            <a:fld id="{2A171B80-93B5-4DAC-9FB7-3CE6E4BAA8EF}" type="slidenum">
              <a:rPr lang="en-US" smtClean="0"/>
              <a:pPr>
                <a:defRPr/>
              </a:pPr>
              <a:t>3</a:t>
            </a:fld>
            <a:endParaRPr lang="en-US" smtClean="0"/>
          </a:p>
        </p:txBody>
      </p:sp>
      <p:sp>
        <p:nvSpPr>
          <p:cNvPr id="100357"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Module 1: Introduction</a:t>
            </a:r>
          </a:p>
        </p:txBody>
      </p:sp>
    </p:spTree>
    <p:extLst>
      <p:ext uri="{BB962C8B-B14F-4D97-AF65-F5344CB8AC3E}">
        <p14:creationId xmlns:p14="http://schemas.microsoft.com/office/powerpoint/2010/main" val="420527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3000">
                <a:solidFill>
                  <a:schemeClr val="tx2"/>
                </a:solidFill>
                <a:latin typeface="Arial" charset="0"/>
              </a:defRPr>
            </a:lvl1pPr>
            <a:lvl2pPr marL="742950" indent="-285750" defTabSz="919163" eaLnBrk="0" hangingPunct="0">
              <a:defRPr sz="3000">
                <a:solidFill>
                  <a:schemeClr val="tx2"/>
                </a:solidFill>
                <a:latin typeface="Arial" charset="0"/>
              </a:defRPr>
            </a:lvl2pPr>
            <a:lvl3pPr marL="1143000" indent="-228600" defTabSz="919163" eaLnBrk="0" hangingPunct="0">
              <a:defRPr sz="3000">
                <a:solidFill>
                  <a:schemeClr val="tx2"/>
                </a:solidFill>
                <a:latin typeface="Arial" charset="0"/>
              </a:defRPr>
            </a:lvl3pPr>
            <a:lvl4pPr marL="1600200" indent="-228600" defTabSz="919163" eaLnBrk="0" hangingPunct="0">
              <a:defRPr sz="3000">
                <a:solidFill>
                  <a:schemeClr val="tx2"/>
                </a:solidFill>
                <a:latin typeface="Arial" charset="0"/>
              </a:defRPr>
            </a:lvl4pPr>
            <a:lvl5pPr marL="2057400" indent="-228600" defTabSz="919163" eaLnBrk="0" hangingPunct="0">
              <a:defRPr sz="3000">
                <a:solidFill>
                  <a:schemeClr val="tx2"/>
                </a:solidFill>
                <a:latin typeface="Arial" charset="0"/>
              </a:defRPr>
            </a:lvl5pPr>
            <a:lvl6pPr marL="2514600" indent="-228600" defTabSz="919163" eaLnBrk="0" fontAlgn="base" hangingPunct="0">
              <a:spcBef>
                <a:spcPct val="0"/>
              </a:spcBef>
              <a:spcAft>
                <a:spcPct val="0"/>
              </a:spcAft>
              <a:defRPr sz="3000">
                <a:solidFill>
                  <a:schemeClr val="tx2"/>
                </a:solidFill>
                <a:latin typeface="Arial" charset="0"/>
              </a:defRPr>
            </a:lvl6pPr>
            <a:lvl7pPr marL="2971800" indent="-228600" defTabSz="919163" eaLnBrk="0" fontAlgn="base" hangingPunct="0">
              <a:spcBef>
                <a:spcPct val="0"/>
              </a:spcBef>
              <a:spcAft>
                <a:spcPct val="0"/>
              </a:spcAft>
              <a:defRPr sz="3000">
                <a:solidFill>
                  <a:schemeClr val="tx2"/>
                </a:solidFill>
                <a:latin typeface="Arial" charset="0"/>
              </a:defRPr>
            </a:lvl7pPr>
            <a:lvl8pPr marL="3429000" indent="-228600" defTabSz="919163" eaLnBrk="0" fontAlgn="base" hangingPunct="0">
              <a:spcBef>
                <a:spcPct val="0"/>
              </a:spcBef>
              <a:spcAft>
                <a:spcPct val="0"/>
              </a:spcAft>
              <a:defRPr sz="3000">
                <a:solidFill>
                  <a:schemeClr val="tx2"/>
                </a:solidFill>
                <a:latin typeface="Arial" charset="0"/>
              </a:defRPr>
            </a:lvl8pPr>
            <a:lvl9pPr marL="3886200" indent="-228600" defTabSz="919163" eaLnBrk="0" fontAlgn="base" hangingPunct="0">
              <a:spcBef>
                <a:spcPct val="0"/>
              </a:spcBef>
              <a:spcAft>
                <a:spcPct val="0"/>
              </a:spcAft>
              <a:defRPr sz="3000">
                <a:solidFill>
                  <a:schemeClr val="tx2"/>
                </a:solidFill>
                <a:latin typeface="Arial" charset="0"/>
              </a:defRPr>
            </a:lvl9pPr>
          </a:lstStyle>
          <a:p>
            <a:r>
              <a:rPr lang="en-US" altLang="en-US" sz="1200" dirty="0" smtClean="0"/>
              <a:t>Session 4 – Predicting Highway Safety for Multilane Urban Streets</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3000">
                <a:solidFill>
                  <a:schemeClr val="tx2"/>
                </a:solidFill>
                <a:latin typeface="Arial" charset="0"/>
              </a:defRPr>
            </a:lvl1pPr>
            <a:lvl2pPr marL="742950" indent="-285750" defTabSz="919163" eaLnBrk="0" hangingPunct="0">
              <a:defRPr sz="3000">
                <a:solidFill>
                  <a:schemeClr val="tx2"/>
                </a:solidFill>
                <a:latin typeface="Arial" charset="0"/>
              </a:defRPr>
            </a:lvl2pPr>
            <a:lvl3pPr marL="1143000" indent="-228600" defTabSz="919163" eaLnBrk="0" hangingPunct="0">
              <a:defRPr sz="3000">
                <a:solidFill>
                  <a:schemeClr val="tx2"/>
                </a:solidFill>
                <a:latin typeface="Arial" charset="0"/>
              </a:defRPr>
            </a:lvl3pPr>
            <a:lvl4pPr marL="1600200" indent="-228600" defTabSz="919163" eaLnBrk="0" hangingPunct="0">
              <a:defRPr sz="3000">
                <a:solidFill>
                  <a:schemeClr val="tx2"/>
                </a:solidFill>
                <a:latin typeface="Arial" charset="0"/>
              </a:defRPr>
            </a:lvl4pPr>
            <a:lvl5pPr marL="2057400" indent="-228600" defTabSz="919163" eaLnBrk="0" hangingPunct="0">
              <a:defRPr sz="3000">
                <a:solidFill>
                  <a:schemeClr val="tx2"/>
                </a:solidFill>
                <a:latin typeface="Arial" charset="0"/>
              </a:defRPr>
            </a:lvl5pPr>
            <a:lvl6pPr marL="2514600" indent="-228600" defTabSz="919163" eaLnBrk="0" fontAlgn="base" hangingPunct="0">
              <a:spcBef>
                <a:spcPct val="0"/>
              </a:spcBef>
              <a:spcAft>
                <a:spcPct val="0"/>
              </a:spcAft>
              <a:defRPr sz="3000">
                <a:solidFill>
                  <a:schemeClr val="tx2"/>
                </a:solidFill>
                <a:latin typeface="Arial" charset="0"/>
              </a:defRPr>
            </a:lvl6pPr>
            <a:lvl7pPr marL="2971800" indent="-228600" defTabSz="919163" eaLnBrk="0" fontAlgn="base" hangingPunct="0">
              <a:spcBef>
                <a:spcPct val="0"/>
              </a:spcBef>
              <a:spcAft>
                <a:spcPct val="0"/>
              </a:spcAft>
              <a:defRPr sz="3000">
                <a:solidFill>
                  <a:schemeClr val="tx2"/>
                </a:solidFill>
                <a:latin typeface="Arial" charset="0"/>
              </a:defRPr>
            </a:lvl7pPr>
            <a:lvl8pPr marL="3429000" indent="-228600" defTabSz="919163" eaLnBrk="0" fontAlgn="base" hangingPunct="0">
              <a:spcBef>
                <a:spcPct val="0"/>
              </a:spcBef>
              <a:spcAft>
                <a:spcPct val="0"/>
              </a:spcAft>
              <a:defRPr sz="3000">
                <a:solidFill>
                  <a:schemeClr val="tx2"/>
                </a:solidFill>
                <a:latin typeface="Arial" charset="0"/>
              </a:defRPr>
            </a:lvl8pPr>
            <a:lvl9pPr marL="3886200" indent="-228600" defTabSz="919163" eaLnBrk="0" fontAlgn="base" hangingPunct="0">
              <a:spcBef>
                <a:spcPct val="0"/>
              </a:spcBef>
              <a:spcAft>
                <a:spcPct val="0"/>
              </a:spcAft>
              <a:defRPr sz="3000">
                <a:solidFill>
                  <a:schemeClr val="tx2"/>
                </a:solidFill>
                <a:latin typeface="Arial" charset="0"/>
              </a:defRPr>
            </a:lvl9pPr>
          </a:lstStyle>
          <a:p>
            <a:r>
              <a:rPr lang="en-US" altLang="en-US" sz="1200" dirty="0" smtClean="0"/>
              <a:t>4-</a:t>
            </a:r>
            <a:fld id="{55457EE4-3EA9-4665-AED8-E1BA6C51009A}" type="slidenum">
              <a:rPr lang="en-US" altLang="en-US" sz="1200" smtClean="0"/>
              <a:pPr/>
              <a:t>22</a:t>
            </a:fld>
            <a:endParaRPr lang="en-US" altLang="en-US" sz="1200" dirty="0" smtClean="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xfrm>
            <a:off x="853440" y="3475193"/>
            <a:ext cx="8001000" cy="3290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Analysis divides the highway into homogeneous analysis sections</a:t>
            </a:r>
            <a:r>
              <a:rPr lang="en-US" altLang="en-US" baseline="0" dirty="0" smtClean="0"/>
              <a:t> based on whether they are intersections or roadway segments. </a:t>
            </a:r>
            <a:r>
              <a:rPr lang="en-US" altLang="en-US" dirty="0" smtClean="0"/>
              <a:t>Each analysis section is homogenous with respect to geometry and traffic conditions. </a:t>
            </a:r>
          </a:p>
          <a:p>
            <a:endParaRPr lang="en-US" altLang="en-US" b="1" dirty="0" smtClean="0"/>
          </a:p>
          <a:p>
            <a:pPr>
              <a:buFontTx/>
              <a:buChar char="•"/>
            </a:pPr>
            <a:r>
              <a:rPr lang="en-US" altLang="en-US" dirty="0" smtClean="0"/>
              <a:t>Homogeneous highway segments have uniform horizontal, vertical, cross section, traffic characteristics, and roadside geometry. At any location where there is a change in geometry (e.g., changing from a horizontal curve to a tangent or a change in shoulder width) or a change in traffic volume, a new highway segment begins.  </a:t>
            </a:r>
          </a:p>
          <a:p>
            <a:pPr>
              <a:buFontTx/>
              <a:buChar char="•"/>
            </a:pPr>
            <a:r>
              <a:rPr lang="en-US" altLang="en-US" dirty="0" smtClean="0"/>
              <a:t>Each intersection is also defined as a separate, homogenous analysis section.</a:t>
            </a:r>
          </a:p>
        </p:txBody>
      </p:sp>
    </p:spTree>
    <p:extLst>
      <p:ext uri="{BB962C8B-B14F-4D97-AF65-F5344CB8AC3E}">
        <p14:creationId xmlns:p14="http://schemas.microsoft.com/office/powerpoint/2010/main" val="4075841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3000">
                <a:solidFill>
                  <a:schemeClr val="tx2"/>
                </a:solidFill>
                <a:latin typeface="Arial" charset="0"/>
              </a:defRPr>
            </a:lvl1pPr>
            <a:lvl2pPr marL="742950" indent="-285750" defTabSz="919163" eaLnBrk="0" hangingPunct="0">
              <a:defRPr sz="3000">
                <a:solidFill>
                  <a:schemeClr val="tx2"/>
                </a:solidFill>
                <a:latin typeface="Arial" charset="0"/>
              </a:defRPr>
            </a:lvl2pPr>
            <a:lvl3pPr marL="1143000" indent="-228600" defTabSz="919163" eaLnBrk="0" hangingPunct="0">
              <a:defRPr sz="3000">
                <a:solidFill>
                  <a:schemeClr val="tx2"/>
                </a:solidFill>
                <a:latin typeface="Arial" charset="0"/>
              </a:defRPr>
            </a:lvl3pPr>
            <a:lvl4pPr marL="1600200" indent="-228600" defTabSz="919163" eaLnBrk="0" hangingPunct="0">
              <a:defRPr sz="3000">
                <a:solidFill>
                  <a:schemeClr val="tx2"/>
                </a:solidFill>
                <a:latin typeface="Arial" charset="0"/>
              </a:defRPr>
            </a:lvl4pPr>
            <a:lvl5pPr marL="2057400" indent="-228600" defTabSz="919163" eaLnBrk="0" hangingPunct="0">
              <a:defRPr sz="3000">
                <a:solidFill>
                  <a:schemeClr val="tx2"/>
                </a:solidFill>
                <a:latin typeface="Arial" charset="0"/>
              </a:defRPr>
            </a:lvl5pPr>
            <a:lvl6pPr marL="2514600" indent="-228600" defTabSz="919163" eaLnBrk="0" fontAlgn="base" hangingPunct="0">
              <a:spcBef>
                <a:spcPct val="0"/>
              </a:spcBef>
              <a:spcAft>
                <a:spcPct val="0"/>
              </a:spcAft>
              <a:defRPr sz="3000">
                <a:solidFill>
                  <a:schemeClr val="tx2"/>
                </a:solidFill>
                <a:latin typeface="Arial" charset="0"/>
              </a:defRPr>
            </a:lvl6pPr>
            <a:lvl7pPr marL="2971800" indent="-228600" defTabSz="919163" eaLnBrk="0" fontAlgn="base" hangingPunct="0">
              <a:spcBef>
                <a:spcPct val="0"/>
              </a:spcBef>
              <a:spcAft>
                <a:spcPct val="0"/>
              </a:spcAft>
              <a:defRPr sz="3000">
                <a:solidFill>
                  <a:schemeClr val="tx2"/>
                </a:solidFill>
                <a:latin typeface="Arial" charset="0"/>
              </a:defRPr>
            </a:lvl7pPr>
            <a:lvl8pPr marL="3429000" indent="-228600" defTabSz="919163" eaLnBrk="0" fontAlgn="base" hangingPunct="0">
              <a:spcBef>
                <a:spcPct val="0"/>
              </a:spcBef>
              <a:spcAft>
                <a:spcPct val="0"/>
              </a:spcAft>
              <a:defRPr sz="3000">
                <a:solidFill>
                  <a:schemeClr val="tx2"/>
                </a:solidFill>
                <a:latin typeface="Arial" charset="0"/>
              </a:defRPr>
            </a:lvl8pPr>
            <a:lvl9pPr marL="3886200" indent="-228600" defTabSz="919163" eaLnBrk="0" fontAlgn="base" hangingPunct="0">
              <a:spcBef>
                <a:spcPct val="0"/>
              </a:spcBef>
              <a:spcAft>
                <a:spcPct val="0"/>
              </a:spcAft>
              <a:defRPr sz="3000">
                <a:solidFill>
                  <a:schemeClr val="tx2"/>
                </a:solidFill>
                <a:latin typeface="Arial" charset="0"/>
              </a:defRPr>
            </a:lvl9pPr>
          </a:lstStyle>
          <a:p>
            <a:r>
              <a:rPr lang="en-US" altLang="en-US" sz="1200" dirty="0" smtClean="0"/>
              <a:t>Session 6 – Predicting Highway Safety for Intersections </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3000">
                <a:solidFill>
                  <a:schemeClr val="tx2"/>
                </a:solidFill>
                <a:latin typeface="Arial" charset="0"/>
              </a:defRPr>
            </a:lvl1pPr>
            <a:lvl2pPr marL="742950" indent="-285750" defTabSz="919163" eaLnBrk="0" hangingPunct="0">
              <a:defRPr sz="3000">
                <a:solidFill>
                  <a:schemeClr val="tx2"/>
                </a:solidFill>
                <a:latin typeface="Arial" charset="0"/>
              </a:defRPr>
            </a:lvl2pPr>
            <a:lvl3pPr marL="1143000" indent="-228600" defTabSz="919163" eaLnBrk="0" hangingPunct="0">
              <a:defRPr sz="3000">
                <a:solidFill>
                  <a:schemeClr val="tx2"/>
                </a:solidFill>
                <a:latin typeface="Arial" charset="0"/>
              </a:defRPr>
            </a:lvl3pPr>
            <a:lvl4pPr marL="1600200" indent="-228600" defTabSz="919163" eaLnBrk="0" hangingPunct="0">
              <a:defRPr sz="3000">
                <a:solidFill>
                  <a:schemeClr val="tx2"/>
                </a:solidFill>
                <a:latin typeface="Arial" charset="0"/>
              </a:defRPr>
            </a:lvl4pPr>
            <a:lvl5pPr marL="2057400" indent="-228600" defTabSz="919163" eaLnBrk="0" hangingPunct="0">
              <a:defRPr sz="3000">
                <a:solidFill>
                  <a:schemeClr val="tx2"/>
                </a:solidFill>
                <a:latin typeface="Arial" charset="0"/>
              </a:defRPr>
            </a:lvl5pPr>
            <a:lvl6pPr marL="2514600" indent="-228600" defTabSz="919163" eaLnBrk="0" fontAlgn="base" hangingPunct="0">
              <a:spcBef>
                <a:spcPct val="0"/>
              </a:spcBef>
              <a:spcAft>
                <a:spcPct val="0"/>
              </a:spcAft>
              <a:defRPr sz="3000">
                <a:solidFill>
                  <a:schemeClr val="tx2"/>
                </a:solidFill>
                <a:latin typeface="Arial" charset="0"/>
              </a:defRPr>
            </a:lvl6pPr>
            <a:lvl7pPr marL="2971800" indent="-228600" defTabSz="919163" eaLnBrk="0" fontAlgn="base" hangingPunct="0">
              <a:spcBef>
                <a:spcPct val="0"/>
              </a:spcBef>
              <a:spcAft>
                <a:spcPct val="0"/>
              </a:spcAft>
              <a:defRPr sz="3000">
                <a:solidFill>
                  <a:schemeClr val="tx2"/>
                </a:solidFill>
                <a:latin typeface="Arial" charset="0"/>
              </a:defRPr>
            </a:lvl7pPr>
            <a:lvl8pPr marL="3429000" indent="-228600" defTabSz="919163" eaLnBrk="0" fontAlgn="base" hangingPunct="0">
              <a:spcBef>
                <a:spcPct val="0"/>
              </a:spcBef>
              <a:spcAft>
                <a:spcPct val="0"/>
              </a:spcAft>
              <a:defRPr sz="3000">
                <a:solidFill>
                  <a:schemeClr val="tx2"/>
                </a:solidFill>
                <a:latin typeface="Arial" charset="0"/>
              </a:defRPr>
            </a:lvl8pPr>
            <a:lvl9pPr marL="3886200" indent="-228600" defTabSz="919163" eaLnBrk="0" fontAlgn="base" hangingPunct="0">
              <a:spcBef>
                <a:spcPct val="0"/>
              </a:spcBef>
              <a:spcAft>
                <a:spcPct val="0"/>
              </a:spcAft>
              <a:defRPr sz="3000">
                <a:solidFill>
                  <a:schemeClr val="tx2"/>
                </a:solidFill>
                <a:latin typeface="Arial" charset="0"/>
              </a:defRPr>
            </a:lvl9pPr>
          </a:lstStyle>
          <a:p>
            <a:r>
              <a:rPr lang="en-US" altLang="en-US" sz="1200" dirty="0" smtClean="0"/>
              <a:t>6-</a:t>
            </a:r>
            <a:fld id="{8BF4B73E-05A9-4394-8B88-F3EB955EC916}" type="slidenum">
              <a:rPr lang="en-US" altLang="en-US" sz="1200" smtClean="0"/>
              <a:pPr/>
              <a:t>23</a:t>
            </a:fld>
            <a:endParaRPr lang="en-US" altLang="en-US" sz="1200" dirty="0" smtClean="0"/>
          </a:p>
        </p:txBody>
      </p:sp>
      <p:sp>
        <p:nvSpPr>
          <p:cNvPr id="65540" name="Rectangle 2"/>
          <p:cNvSpPr>
            <a:spLocks noGrp="1" noRot="1" noChangeAspect="1" noChangeArrowheads="1" noTextEdit="1"/>
          </p:cNvSpPr>
          <p:nvPr>
            <p:ph type="sldImg"/>
          </p:nvPr>
        </p:nvSpPr>
        <p:spPr>
          <a:xfrm>
            <a:off x="2973388" y="673100"/>
            <a:ext cx="3657600" cy="2743200"/>
          </a:xfrm>
          <a:ln/>
        </p:spPr>
      </p:sp>
      <p:sp>
        <p:nvSpPr>
          <p:cNvPr id="65541" name="Rectangle 3"/>
          <p:cNvSpPr>
            <a:spLocks noGrp="1" noChangeArrowheads="1"/>
          </p:cNvSpPr>
          <p:nvPr>
            <p:ph type="body" idx="1"/>
          </p:nvPr>
        </p:nvSpPr>
        <p:spPr>
          <a:xfrm>
            <a:off x="213360" y="3639296"/>
            <a:ext cx="9067800" cy="3290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10.5. ROADWAY SEGMENTS AND INTERSECTIONS</a:t>
            </a:r>
          </a:p>
          <a:p>
            <a:r>
              <a:rPr lang="en-US" altLang="en-US" dirty="0" smtClean="0"/>
              <a:t>Roadway segments begin at the center of an intersection and end at either the center of the next intersection or where there is a change from one homogeneous roadway segment to another homogenous segment. The roadway segment model estimates the frequency of roadway-segment-related crashes which occur in Region B in the</a:t>
            </a:r>
            <a:r>
              <a:rPr lang="en-US" altLang="en-US" baseline="0" dirty="0" smtClean="0"/>
              <a:t> figure above.</a:t>
            </a:r>
            <a:r>
              <a:rPr lang="en-US" altLang="en-US" dirty="0" smtClean="0"/>
              <a:t> When a roadway segment begins or ends at an intersection, the length of the roadway segment is measured from the center of the intersection.</a:t>
            </a:r>
          </a:p>
          <a:p>
            <a:r>
              <a:rPr lang="en-US" altLang="en-US" dirty="0" smtClean="0"/>
              <a:t>Chapters 10</a:t>
            </a:r>
            <a:r>
              <a:rPr lang="en-US" altLang="en-US" baseline="0" dirty="0" smtClean="0"/>
              <a:t>, 11 and 12 (multilane)</a:t>
            </a:r>
            <a:r>
              <a:rPr lang="en-US" altLang="en-US" dirty="0" smtClean="0"/>
              <a:t> provide predictive models for stop-controlled (three- and four-leg) and signalized (four-leg) intersections.  The intersection models estimate the predicted average frequency of crashes that occur within the curb line limits of an intersection (Region A of figure above) and intersection-related crashes that occur on the intersection legs (Region B in figure above).</a:t>
            </a:r>
          </a:p>
          <a:p>
            <a:endParaRPr lang="en-US" altLang="en-US" dirty="0" smtClean="0"/>
          </a:p>
          <a:p>
            <a:r>
              <a:rPr lang="en-US" altLang="en-US" i="1" dirty="0" smtClean="0"/>
              <a:t>HSM</a:t>
            </a:r>
            <a:r>
              <a:rPr lang="en-US" altLang="en-US" i="1" baseline="0" dirty="0" smtClean="0"/>
              <a:t>, I </a:t>
            </a:r>
            <a:r>
              <a:rPr lang="en-US" altLang="en-US" i="0" baseline="0" dirty="0" smtClean="0"/>
              <a:t>Vol 2 page 10-11</a:t>
            </a:r>
            <a:endParaRPr lang="en-US" altLang="en-US" i="0" dirty="0" smtClean="0"/>
          </a:p>
        </p:txBody>
      </p:sp>
    </p:spTree>
    <p:extLst>
      <p:ext uri="{BB962C8B-B14F-4D97-AF65-F5344CB8AC3E}">
        <p14:creationId xmlns:p14="http://schemas.microsoft.com/office/powerpoint/2010/main" val="2584828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HSM</a:t>
            </a:r>
            <a:r>
              <a:rPr lang="en-US" b="1" baseline="0" dirty="0" smtClean="0"/>
              <a:t> Process</a:t>
            </a:r>
          </a:p>
          <a:p>
            <a:r>
              <a:rPr lang="en-US" b="0" baseline="0" dirty="0" smtClean="0"/>
              <a:t>The </a:t>
            </a:r>
            <a:r>
              <a:rPr lang="en-US" dirty="0" smtClean="0"/>
              <a:t>predictive method for each facility can be summarized as shown above.</a:t>
            </a:r>
            <a:r>
              <a:rPr lang="en-US" baseline="0" dirty="0" smtClean="0"/>
              <a:t> The first steps involve the collection of required input data including: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Limits of the roadway and facility type in the study;</a:t>
            </a:r>
          </a:p>
          <a:p>
            <a:r>
              <a:rPr lang="en-US" sz="1200" b="0" i="0" u="none" strike="noStrike" kern="1200" baseline="0" dirty="0" smtClean="0">
                <a:solidFill>
                  <a:schemeClr val="tx1"/>
                </a:solidFill>
                <a:latin typeface="+mn-lt"/>
                <a:ea typeface="+mn-ea"/>
                <a:cs typeface="+mn-cs"/>
              </a:rPr>
              <a:t>• Period of interest;</a:t>
            </a:r>
          </a:p>
          <a:p>
            <a:r>
              <a:rPr lang="en-US" sz="1200" b="0" i="0" u="none" strike="noStrike" kern="1200" baseline="0" dirty="0" smtClean="0">
                <a:solidFill>
                  <a:schemeClr val="tx1"/>
                </a:solidFill>
                <a:latin typeface="+mn-lt"/>
                <a:ea typeface="+mn-ea"/>
                <a:cs typeface="+mn-cs"/>
              </a:rPr>
              <a:t>• Geometric design features, traffic control, and site characteristics;</a:t>
            </a:r>
          </a:p>
          <a:p>
            <a:r>
              <a:rPr lang="en-US" sz="1200" b="0" i="0" u="none" strike="noStrike" kern="1200" baseline="0" dirty="0" smtClean="0">
                <a:solidFill>
                  <a:schemeClr val="tx1"/>
                </a:solidFill>
                <a:latin typeface="+mn-lt"/>
                <a:ea typeface="+mn-ea"/>
                <a:cs typeface="+mn-cs"/>
              </a:rPr>
              <a:t>• Availability of traffic volume for the study period;</a:t>
            </a:r>
          </a:p>
          <a:p>
            <a:r>
              <a:rPr lang="en-US" sz="1200" b="0" i="0" u="none" strike="noStrike" kern="1200" baseline="0" dirty="0" smtClean="0">
                <a:solidFill>
                  <a:schemeClr val="tx1"/>
                </a:solidFill>
                <a:latin typeface="+mn-lt"/>
                <a:ea typeface="+mn-ea"/>
                <a:cs typeface="+mn-cs"/>
              </a:rPr>
              <a:t>• For intersections, AADT volumes are needed for both the major and minor streets; and</a:t>
            </a:r>
          </a:p>
          <a:p>
            <a:r>
              <a:rPr lang="en-US" sz="1200" b="0" i="0" u="none" strike="noStrike" kern="1200" baseline="0" dirty="0" smtClean="0">
                <a:solidFill>
                  <a:schemeClr val="tx1"/>
                </a:solidFill>
                <a:latin typeface="+mn-lt"/>
                <a:ea typeface="+mn-ea"/>
                <a:cs typeface="+mn-cs"/>
              </a:rPr>
              <a:t>• If the EB Method is used, AADT traffic volumes are needed for each year for which observed crash data are available.</a:t>
            </a:r>
          </a:p>
          <a:p>
            <a:endParaRPr lang="en-US" baseline="0" dirty="0" smtClean="0"/>
          </a:p>
          <a:p>
            <a:r>
              <a:rPr lang="en-US" baseline="0" dirty="0" smtClean="0"/>
              <a:t>The next step requires the segmentation of the facility into </a:t>
            </a:r>
            <a:r>
              <a:rPr lang="en-US" sz="1200" b="0" i="0" u="none" strike="noStrike" kern="1200" baseline="0" dirty="0" smtClean="0">
                <a:solidFill>
                  <a:schemeClr val="tx1"/>
                </a:solidFill>
                <a:latin typeface="+mn-lt"/>
                <a:ea typeface="+mn-ea"/>
                <a:cs typeface="+mn-cs"/>
              </a:rPr>
              <a:t>individual homogenous (or similar) roadway segments or intersections. For roadway segments, the recommended site length is equal to or greater than 0.10 miles. Smaller segments would result in excessive and needless calculations. Boundaries can be defined based on cross section, AADT, and alignment changes as well as with the presence of intersections. The HSM includes recommendations for rounding variables that then helps clarify the boundaries of homogeneous segments. This information is located on pages 10</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12 to 10</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13 (for rural two</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lane segments), pages 11</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12 to 11</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13 (for rural multilane highway segments), and page 12</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15.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next steps involve the estimation of the predicted crashes through the SPF (by using the appropriate function for the roadway type evaluated) and the adjustment to the local conditions though the use of CMFs and the calibration factor. </a:t>
            </a:r>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24</a:t>
            </a:fld>
            <a:endParaRPr lang="en-US" dirty="0"/>
          </a:p>
        </p:txBody>
      </p:sp>
    </p:spTree>
    <p:extLst>
      <p:ext uri="{BB962C8B-B14F-4D97-AF65-F5344CB8AC3E}">
        <p14:creationId xmlns:p14="http://schemas.microsoft.com/office/powerpoint/2010/main" val="45274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3000">
                <a:solidFill>
                  <a:schemeClr val="tx2"/>
                </a:solidFill>
                <a:latin typeface="Arial" charset="0"/>
              </a:defRPr>
            </a:lvl1pPr>
            <a:lvl2pPr marL="742950" indent="-285750" defTabSz="919163" eaLnBrk="0" hangingPunct="0">
              <a:defRPr sz="3000">
                <a:solidFill>
                  <a:schemeClr val="tx2"/>
                </a:solidFill>
                <a:latin typeface="Arial" charset="0"/>
              </a:defRPr>
            </a:lvl2pPr>
            <a:lvl3pPr marL="1143000" indent="-228600" defTabSz="919163" eaLnBrk="0" hangingPunct="0">
              <a:defRPr sz="3000">
                <a:solidFill>
                  <a:schemeClr val="tx2"/>
                </a:solidFill>
                <a:latin typeface="Arial" charset="0"/>
              </a:defRPr>
            </a:lvl3pPr>
            <a:lvl4pPr marL="1600200" indent="-228600" defTabSz="919163" eaLnBrk="0" hangingPunct="0">
              <a:defRPr sz="3000">
                <a:solidFill>
                  <a:schemeClr val="tx2"/>
                </a:solidFill>
                <a:latin typeface="Arial" charset="0"/>
              </a:defRPr>
            </a:lvl4pPr>
            <a:lvl5pPr marL="2057400" indent="-228600" defTabSz="919163" eaLnBrk="0" hangingPunct="0">
              <a:defRPr sz="3000">
                <a:solidFill>
                  <a:schemeClr val="tx2"/>
                </a:solidFill>
                <a:latin typeface="Arial" charset="0"/>
              </a:defRPr>
            </a:lvl5pPr>
            <a:lvl6pPr marL="2514600" indent="-228600" defTabSz="919163" eaLnBrk="0" fontAlgn="base" hangingPunct="0">
              <a:spcBef>
                <a:spcPct val="0"/>
              </a:spcBef>
              <a:spcAft>
                <a:spcPct val="0"/>
              </a:spcAft>
              <a:defRPr sz="3000">
                <a:solidFill>
                  <a:schemeClr val="tx2"/>
                </a:solidFill>
                <a:latin typeface="Arial" charset="0"/>
              </a:defRPr>
            </a:lvl6pPr>
            <a:lvl7pPr marL="2971800" indent="-228600" defTabSz="919163" eaLnBrk="0" fontAlgn="base" hangingPunct="0">
              <a:spcBef>
                <a:spcPct val="0"/>
              </a:spcBef>
              <a:spcAft>
                <a:spcPct val="0"/>
              </a:spcAft>
              <a:defRPr sz="3000">
                <a:solidFill>
                  <a:schemeClr val="tx2"/>
                </a:solidFill>
                <a:latin typeface="Arial" charset="0"/>
              </a:defRPr>
            </a:lvl7pPr>
            <a:lvl8pPr marL="3429000" indent="-228600" defTabSz="919163" eaLnBrk="0" fontAlgn="base" hangingPunct="0">
              <a:spcBef>
                <a:spcPct val="0"/>
              </a:spcBef>
              <a:spcAft>
                <a:spcPct val="0"/>
              </a:spcAft>
              <a:defRPr sz="3000">
                <a:solidFill>
                  <a:schemeClr val="tx2"/>
                </a:solidFill>
                <a:latin typeface="Arial" charset="0"/>
              </a:defRPr>
            </a:lvl8pPr>
            <a:lvl9pPr marL="3886200" indent="-228600" defTabSz="919163" eaLnBrk="0" fontAlgn="base" hangingPunct="0">
              <a:spcBef>
                <a:spcPct val="0"/>
              </a:spcBef>
              <a:spcAft>
                <a:spcPct val="0"/>
              </a:spcAft>
              <a:defRPr sz="3000">
                <a:solidFill>
                  <a:schemeClr val="tx2"/>
                </a:solidFill>
                <a:latin typeface="Arial" charset="0"/>
              </a:defRPr>
            </a:lvl9pPr>
          </a:lstStyle>
          <a:p>
            <a:r>
              <a:rPr lang="en-US" altLang="en-US" sz="1200" dirty="0" smtClean="0"/>
              <a:t>Session 2 – Predicting Highway Safety for Multilane Rural Highway Segments</a:t>
            </a:r>
          </a:p>
        </p:txBody>
      </p:sp>
      <p:sp>
        <p:nvSpPr>
          <p:cNvPr id="70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3000">
                <a:solidFill>
                  <a:schemeClr val="tx2"/>
                </a:solidFill>
                <a:latin typeface="Arial" charset="0"/>
              </a:defRPr>
            </a:lvl1pPr>
            <a:lvl2pPr marL="742950" indent="-285750" defTabSz="919163" eaLnBrk="0" hangingPunct="0">
              <a:defRPr sz="3000">
                <a:solidFill>
                  <a:schemeClr val="tx2"/>
                </a:solidFill>
                <a:latin typeface="Arial" charset="0"/>
              </a:defRPr>
            </a:lvl2pPr>
            <a:lvl3pPr marL="1143000" indent="-228600" defTabSz="919163" eaLnBrk="0" hangingPunct="0">
              <a:defRPr sz="3000">
                <a:solidFill>
                  <a:schemeClr val="tx2"/>
                </a:solidFill>
                <a:latin typeface="Arial" charset="0"/>
              </a:defRPr>
            </a:lvl3pPr>
            <a:lvl4pPr marL="1600200" indent="-228600" defTabSz="919163" eaLnBrk="0" hangingPunct="0">
              <a:defRPr sz="3000">
                <a:solidFill>
                  <a:schemeClr val="tx2"/>
                </a:solidFill>
                <a:latin typeface="Arial" charset="0"/>
              </a:defRPr>
            </a:lvl4pPr>
            <a:lvl5pPr marL="2057400" indent="-228600" defTabSz="919163" eaLnBrk="0" hangingPunct="0">
              <a:defRPr sz="3000">
                <a:solidFill>
                  <a:schemeClr val="tx2"/>
                </a:solidFill>
                <a:latin typeface="Arial" charset="0"/>
              </a:defRPr>
            </a:lvl5pPr>
            <a:lvl6pPr marL="2514600" indent="-228600" defTabSz="919163" eaLnBrk="0" fontAlgn="base" hangingPunct="0">
              <a:spcBef>
                <a:spcPct val="0"/>
              </a:spcBef>
              <a:spcAft>
                <a:spcPct val="0"/>
              </a:spcAft>
              <a:defRPr sz="3000">
                <a:solidFill>
                  <a:schemeClr val="tx2"/>
                </a:solidFill>
                <a:latin typeface="Arial" charset="0"/>
              </a:defRPr>
            </a:lvl6pPr>
            <a:lvl7pPr marL="2971800" indent="-228600" defTabSz="919163" eaLnBrk="0" fontAlgn="base" hangingPunct="0">
              <a:spcBef>
                <a:spcPct val="0"/>
              </a:spcBef>
              <a:spcAft>
                <a:spcPct val="0"/>
              </a:spcAft>
              <a:defRPr sz="3000">
                <a:solidFill>
                  <a:schemeClr val="tx2"/>
                </a:solidFill>
                <a:latin typeface="Arial" charset="0"/>
              </a:defRPr>
            </a:lvl7pPr>
            <a:lvl8pPr marL="3429000" indent="-228600" defTabSz="919163" eaLnBrk="0" fontAlgn="base" hangingPunct="0">
              <a:spcBef>
                <a:spcPct val="0"/>
              </a:spcBef>
              <a:spcAft>
                <a:spcPct val="0"/>
              </a:spcAft>
              <a:defRPr sz="3000">
                <a:solidFill>
                  <a:schemeClr val="tx2"/>
                </a:solidFill>
                <a:latin typeface="Arial" charset="0"/>
              </a:defRPr>
            </a:lvl8pPr>
            <a:lvl9pPr marL="3886200" indent="-228600" defTabSz="919163" eaLnBrk="0" fontAlgn="base" hangingPunct="0">
              <a:spcBef>
                <a:spcPct val="0"/>
              </a:spcBef>
              <a:spcAft>
                <a:spcPct val="0"/>
              </a:spcAft>
              <a:defRPr sz="3000">
                <a:solidFill>
                  <a:schemeClr val="tx2"/>
                </a:solidFill>
                <a:latin typeface="Arial" charset="0"/>
              </a:defRPr>
            </a:lvl9pPr>
          </a:lstStyle>
          <a:p>
            <a:r>
              <a:rPr lang="en-US" altLang="en-US" sz="1200" dirty="0" smtClean="0"/>
              <a:t>2-</a:t>
            </a:r>
            <a:fld id="{488B314C-A20F-4F9E-B7F4-07A86045E60A}" type="slidenum">
              <a:rPr lang="en-US" altLang="en-US" sz="1200" smtClean="0"/>
              <a:pPr/>
              <a:t>25</a:t>
            </a:fld>
            <a:endParaRPr lang="en-US" altLang="en-US" sz="1200" dirty="0" smtClean="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smtClean="0"/>
              <a:t>The entire cross section is of interest when one considers safety.  This includes lanes and shoulders, as well as the roadside.  </a:t>
            </a:r>
          </a:p>
        </p:txBody>
      </p:sp>
    </p:spTree>
    <p:extLst>
      <p:ext uri="{BB962C8B-B14F-4D97-AF65-F5344CB8AC3E}">
        <p14:creationId xmlns:p14="http://schemas.microsoft.com/office/powerpoint/2010/main" val="620839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911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91140"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911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5BBDC768-3036-4959-A485-7FA569612579}" type="slidenum">
              <a:rPr lang="en-US" altLang="en-US" sz="1200" smtClean="0"/>
              <a:pPr/>
              <a:t>26</a:t>
            </a:fld>
            <a:endParaRPr lang="en-US" altLang="en-US" sz="1200" dirty="0" smtClean="0"/>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safety and operational effects for</a:t>
            </a:r>
            <a:r>
              <a:rPr lang="en-US" altLang="en-US" baseline="0" dirty="0" smtClean="0"/>
              <a:t> each cross sectional element. Some are positive and some are negative and there are interactions. For example wider lanes may improve safety but they encourage greater speeds, which could be impacting safety negatively. </a:t>
            </a:r>
            <a:endParaRPr lang="en-US" altLang="en-US" dirty="0" smtClean="0"/>
          </a:p>
        </p:txBody>
      </p:sp>
    </p:spTree>
    <p:extLst>
      <p:ext uri="{BB962C8B-B14F-4D97-AF65-F5344CB8AC3E}">
        <p14:creationId xmlns:p14="http://schemas.microsoft.com/office/powerpoint/2010/main" val="39155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03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0356"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003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CCFFC312-80A3-4279-8BF8-0C3D08097DB2}" type="slidenum">
              <a:rPr lang="en-US" altLang="en-US" sz="1200" smtClean="0"/>
              <a:pPr/>
              <a:t>27</a:t>
            </a:fld>
            <a:endParaRPr lang="en-US" altLang="en-US" sz="1200" dirty="0" smtClean="0"/>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xfrm>
            <a:off x="746760" y="3593893"/>
            <a:ext cx="8321040" cy="32890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general, the total number of predicted</a:t>
            </a:r>
            <a:r>
              <a:rPr lang="en-US" altLang="en-US" baseline="0" dirty="0" smtClean="0"/>
              <a:t> crashes for a facility will be equal to the sum of predicted crashes for roadway segments and intersections.</a:t>
            </a:r>
            <a:r>
              <a:rPr lang="en-US" altLang="en-US" dirty="0" smtClean="0"/>
              <a:t>   </a:t>
            </a:r>
          </a:p>
        </p:txBody>
      </p:sp>
      <p:pic>
        <p:nvPicPr>
          <p:cNvPr id="1003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92118"/>
            <a:ext cx="2987040" cy="59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1128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13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1380"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013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7164146E-4F4E-42FD-ADFB-DC936073FFBA}" type="slidenum">
              <a:rPr lang="en-US" altLang="en-US" sz="1200" smtClean="0"/>
              <a:pPr/>
              <a:t>28</a:t>
            </a:fld>
            <a:endParaRPr lang="en-US" altLang="en-US" sz="1200" dirty="0" smtClean="0"/>
          </a:p>
        </p:txBody>
      </p:sp>
      <p:sp>
        <p:nvSpPr>
          <p:cNvPr id="101382" name="Rectangle 2"/>
          <p:cNvSpPr>
            <a:spLocks noGrp="1" noRot="1" noChangeAspect="1" noChangeArrowheads="1" noTextEdit="1"/>
          </p:cNvSpPr>
          <p:nvPr>
            <p:ph type="sldImg"/>
          </p:nvPr>
        </p:nvSpPr>
        <p:spPr>
          <a:ln/>
        </p:spPr>
      </p:sp>
      <p:sp>
        <p:nvSpPr>
          <p:cNvPr id="101383" name="Rectangle 3"/>
          <p:cNvSpPr>
            <a:spLocks noGrp="1" noChangeArrowheads="1"/>
          </p:cNvSpPr>
          <p:nvPr>
            <p:ph type="body" idx="1"/>
          </p:nvPr>
        </p:nvSpPr>
        <p:spPr>
          <a:xfrm>
            <a:off x="213360" y="3475220"/>
            <a:ext cx="9387840" cy="3290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a:t>
            </a:r>
            <a:r>
              <a:rPr lang="en-US" altLang="en-US" baseline="0" dirty="0" smtClean="0"/>
              <a:t> equation for predicting </a:t>
            </a:r>
            <a:r>
              <a:rPr lang="en-US" altLang="en-US" dirty="0" smtClean="0"/>
              <a:t>the expected total crash frequency, N</a:t>
            </a:r>
            <a:r>
              <a:rPr lang="en-US" altLang="en-US" baseline="-25000" dirty="0" smtClean="0"/>
              <a:t>predicted i</a:t>
            </a:r>
            <a:r>
              <a:rPr lang="en-US" altLang="en-US" dirty="0" smtClean="0"/>
              <a:t> on a particular homogenous highway segment, where i</a:t>
            </a:r>
            <a:r>
              <a:rPr lang="en-US" altLang="en-US" baseline="0" dirty="0" smtClean="0"/>
              <a:t> is a roadway segment or an intersection. </a:t>
            </a:r>
            <a:endParaRPr lang="en-US" altLang="en-US" dirty="0" smtClean="0"/>
          </a:p>
          <a:p>
            <a:endParaRPr lang="en-US" altLang="en-US" dirty="0" smtClean="0"/>
          </a:p>
          <a:p>
            <a:r>
              <a:rPr lang="en-US" altLang="en-US" dirty="0" smtClean="0"/>
              <a:t>This</a:t>
            </a:r>
            <a:r>
              <a:rPr lang="en-US" altLang="en-US" baseline="0" dirty="0" smtClean="0"/>
              <a:t> model </a:t>
            </a:r>
            <a:r>
              <a:rPr lang="en-US" altLang="en-US" dirty="0" smtClean="0"/>
              <a:t>can be used to estimate total predicted average crash frequency (i.e., all crash severities and collision types) or can be used to predict average crash frequency of specific crash severity types or specific collision types. The predictive model for an individual element (i.e.,</a:t>
            </a:r>
            <a:r>
              <a:rPr lang="en-US" altLang="en-US" baseline="0" dirty="0" smtClean="0"/>
              <a:t> </a:t>
            </a:r>
            <a:r>
              <a:rPr lang="en-US" altLang="en-US" dirty="0" smtClean="0"/>
              <a:t>roadway segment or intersection) combines a SPF with CMFs and a calibration factor.</a:t>
            </a:r>
          </a:p>
        </p:txBody>
      </p:sp>
    </p:spTree>
    <p:extLst>
      <p:ext uri="{BB962C8B-B14F-4D97-AF65-F5344CB8AC3E}">
        <p14:creationId xmlns:p14="http://schemas.microsoft.com/office/powerpoint/2010/main" val="214233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24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2404"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024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F014F8F5-06B7-4FF8-BE8F-5B5DB72D45DD}" type="slidenum">
              <a:rPr lang="en-US" altLang="en-US" sz="1200" smtClean="0"/>
              <a:pPr/>
              <a:t>29</a:t>
            </a:fld>
            <a:endParaRPr lang="en-US" altLang="en-US" sz="1200" dirty="0" smtClean="0"/>
          </a:p>
        </p:txBody>
      </p:sp>
      <p:sp>
        <p:nvSpPr>
          <p:cNvPr id="102406" name="Rectangle 2"/>
          <p:cNvSpPr>
            <a:spLocks noGrp="1" noRot="1" noChangeAspect="1" noChangeArrowheads="1" noTextEdit="1"/>
          </p:cNvSpPr>
          <p:nvPr>
            <p:ph type="sldImg"/>
          </p:nvPr>
        </p:nvSpPr>
        <p:spPr>
          <a:ln/>
        </p:spPr>
      </p:sp>
      <p:sp>
        <p:nvSpPr>
          <p:cNvPr id="102407" name="Rectangle 3"/>
          <p:cNvSpPr>
            <a:spLocks noGrp="1" noChangeArrowheads="1"/>
          </p:cNvSpPr>
          <p:nvPr>
            <p:ph type="body" idx="1"/>
          </p:nvPr>
        </p:nvSpPr>
        <p:spPr>
          <a:xfrm>
            <a:off x="320040" y="3414010"/>
            <a:ext cx="8747760" cy="32915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equations shown here are for rural road segments</a:t>
            </a:r>
            <a:r>
              <a:rPr lang="en-US" altLang="en-US" baseline="0" dirty="0" smtClean="0"/>
              <a:t> and represent the base conditions. </a:t>
            </a:r>
            <a:r>
              <a:rPr lang="en-US" altLang="en-US" dirty="0" smtClean="0"/>
              <a:t> The equations are used to predict the expected crashes per year on individual highway segments based upon traffic volume and segment length. Each assumes the appropriate base conditions for geometric and traffic control elements,</a:t>
            </a:r>
            <a:r>
              <a:rPr lang="en-US" altLang="en-US" baseline="0" dirty="0" smtClean="0"/>
              <a:t> which are discussed next</a:t>
            </a:r>
            <a:r>
              <a:rPr lang="en-US" altLang="en-US" dirty="0" smtClean="0"/>
              <a:t>. </a:t>
            </a:r>
          </a:p>
          <a:p>
            <a:endParaRPr lang="en-US" altLang="en-US" b="0" dirty="0" smtClean="0"/>
          </a:p>
          <a:p>
            <a:r>
              <a:rPr lang="en-US" altLang="en-US" b="0" dirty="0" smtClean="0"/>
              <a:t>For</a:t>
            </a:r>
            <a:r>
              <a:rPr lang="en-US" altLang="en-US" b="0" baseline="0" dirty="0" smtClean="0"/>
              <a:t> 2-lane roads, the only inputs to the ba</a:t>
            </a:r>
            <a:r>
              <a:rPr lang="en-US" altLang="en-US" dirty="0" smtClean="0"/>
              <a:t>se model are traffic volume and segment length. For the multilane</a:t>
            </a:r>
            <a:r>
              <a:rPr lang="en-US" altLang="en-US" baseline="0" dirty="0" smtClean="0"/>
              <a:t> roads, the parameters </a:t>
            </a:r>
            <a:r>
              <a:rPr lang="en-US" altLang="en-US" i="1" baseline="0" dirty="0" smtClean="0"/>
              <a:t>a</a:t>
            </a:r>
            <a:r>
              <a:rPr lang="en-US" altLang="en-US" baseline="0" dirty="0" smtClean="0"/>
              <a:t> and </a:t>
            </a:r>
            <a:r>
              <a:rPr lang="en-US" altLang="en-US" i="1" baseline="0" dirty="0" smtClean="0"/>
              <a:t>b </a:t>
            </a:r>
            <a:r>
              <a:rPr lang="en-US" altLang="en-US" i="0" baseline="0" dirty="0" smtClean="0"/>
              <a:t>are defined based on the type of crash severity predicted, i.e., they are different for total and fatal and injury predictions. These values are defined in Tables 11-3 and 11-5 for undivided and divided segments, respectively. </a:t>
            </a:r>
            <a:r>
              <a:rPr lang="en-US" altLang="en-US" baseline="0" dirty="0" smtClean="0"/>
              <a:t> </a:t>
            </a:r>
            <a:endParaRPr lang="en-US" altLang="en-US" dirty="0" smtClean="0"/>
          </a:p>
          <a:p>
            <a:endParaRPr lang="en-US" altLang="en-US" b="1" dirty="0" smtClean="0"/>
          </a:p>
          <a:p>
            <a:r>
              <a:rPr lang="en-US" altLang="en-US" dirty="0" smtClean="0"/>
              <a:t>Each</a:t>
            </a:r>
            <a:r>
              <a:rPr lang="en-US" altLang="en-US" baseline="0" dirty="0" smtClean="0"/>
              <a:t> equation has a usable range of AADT that is based on the data utilized to develop the models. For example, t</a:t>
            </a:r>
            <a:r>
              <a:rPr lang="en-US" altLang="en-US" dirty="0" smtClean="0"/>
              <a:t>he SPFs for roadway segments on 2-lane rural roads are applicable to the AADT range from zero to 17,800 vehicles per day. Application to sites with AADTs substantially outside this range may not provide reliable results.</a:t>
            </a:r>
          </a:p>
        </p:txBody>
      </p:sp>
    </p:spTree>
    <p:extLst>
      <p:ext uri="{BB962C8B-B14F-4D97-AF65-F5344CB8AC3E}">
        <p14:creationId xmlns:p14="http://schemas.microsoft.com/office/powerpoint/2010/main" val="57150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34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3428"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034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8019CFA8-B5D2-48C3-A2C1-90523A314FF1}" type="slidenum">
              <a:rPr lang="en-US" altLang="en-US" sz="1200" smtClean="0"/>
              <a:pPr/>
              <a:t>30</a:t>
            </a:fld>
            <a:endParaRPr lang="en-US" altLang="en-US" sz="1200" dirty="0" smtClean="0"/>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baseline="0" dirty="0" smtClean="0"/>
              <a:t>These </a:t>
            </a:r>
            <a:r>
              <a:rPr lang="en-US" altLang="en-US" dirty="0" smtClean="0"/>
              <a:t>are considered the</a:t>
            </a:r>
            <a:r>
              <a:rPr lang="en-US" altLang="en-US" baseline="0" dirty="0" smtClean="0"/>
              <a:t> </a:t>
            </a:r>
            <a:r>
              <a:rPr lang="en-US" altLang="en-US" dirty="0" smtClean="0"/>
              <a:t>nominal geometry or base conditions represented by the base model.  </a:t>
            </a:r>
          </a:p>
          <a:p>
            <a:endParaRPr lang="en-US" altLang="en-US" dirty="0" smtClean="0"/>
          </a:p>
          <a:p>
            <a:r>
              <a:rPr lang="en-US" altLang="en-US" dirty="0" smtClean="0"/>
              <a:t>It</a:t>
            </a:r>
            <a:r>
              <a:rPr lang="en-US" altLang="en-US" baseline="0" dirty="0" smtClean="0"/>
              <a:t> should be emphasized that the values shown here do NOT represent the “safest” values.  </a:t>
            </a:r>
            <a:r>
              <a:rPr lang="en-US" altLang="en-US" dirty="0" smtClean="0"/>
              <a:t>The reason for selecting these dimensions as the base conditions is statistical.  These values are the approximate the mean values for these variables in the database used to fit the base model. This implies for</a:t>
            </a:r>
            <a:r>
              <a:rPr lang="en-US" altLang="en-US" baseline="0" dirty="0" smtClean="0"/>
              <a:t> example, that the average lane width for the database used to develop the model is approximately 12 feet. Moreover, the </a:t>
            </a:r>
            <a:r>
              <a:rPr lang="en-US" altLang="en-US" dirty="0" smtClean="0"/>
              <a:t>regression models developed have the least standard error near the mean values of these independent variables in the model.  </a:t>
            </a:r>
          </a:p>
          <a:p>
            <a:endParaRPr lang="en-US" altLang="en-US" b="1" dirty="0" smtClean="0"/>
          </a:p>
        </p:txBody>
      </p:sp>
    </p:spTree>
    <p:extLst>
      <p:ext uri="{BB962C8B-B14F-4D97-AF65-F5344CB8AC3E}">
        <p14:creationId xmlns:p14="http://schemas.microsoft.com/office/powerpoint/2010/main" val="303148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same notes apply</a:t>
            </a:r>
            <a:r>
              <a:rPr lang="en-US" baseline="0" dirty="0" smtClean="0"/>
              <a:t> for these values regarding the reason for the selection of the values. An additional note is that the shoulder width used for both divided and undivided is that of the RIGHT shoulder.</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31</a:t>
            </a:fld>
            <a:endParaRPr lang="en-US" dirty="0"/>
          </a:p>
        </p:txBody>
      </p:sp>
    </p:spTree>
    <p:extLst>
      <p:ext uri="{BB962C8B-B14F-4D97-AF65-F5344CB8AC3E}">
        <p14:creationId xmlns:p14="http://schemas.microsoft.com/office/powerpoint/2010/main" val="310516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xfrm>
            <a:off x="158750" y="4421823"/>
            <a:ext cx="6705600" cy="46523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defTabSz="882762">
              <a:spcBef>
                <a:spcPct val="0"/>
              </a:spcBef>
            </a:pPr>
            <a:r>
              <a:rPr lang="en-US" sz="1400" baseline="0" dirty="0" smtClean="0"/>
              <a:t>Let’s consider how roadway safety can be approached.</a:t>
            </a:r>
          </a:p>
          <a:p>
            <a:pPr defTabSz="882762">
              <a:spcBef>
                <a:spcPct val="0"/>
              </a:spcBef>
            </a:pPr>
            <a:endParaRPr lang="en-US" sz="1400" baseline="0" dirty="0" smtClean="0"/>
          </a:p>
          <a:p>
            <a:pPr defTabSz="882762">
              <a:spcBef>
                <a:spcPct val="0"/>
              </a:spcBef>
            </a:pPr>
            <a:r>
              <a:rPr lang="en-US" sz="1400" baseline="0" dirty="0" smtClean="0"/>
              <a:t>The way we’ve been approaching safety for years and years is by using resources such as the Green Book and the Roadside Design Guide.  As you know these books contain common standards and guidelines.  We follow these standards, almost religiously, with the expectation that the roadway we’re designing will be “Safe” because it meets the standards within these books.</a:t>
            </a:r>
          </a:p>
          <a:p>
            <a:pPr eaLnBrk="1" hangingPunct="1">
              <a:spcBef>
                <a:spcPct val="0"/>
              </a:spcBef>
            </a:pPr>
            <a:r>
              <a:rPr lang="en-US" altLang="en-US" sz="1400" dirty="0" smtClean="0"/>
              <a:t>This is known</a:t>
            </a:r>
            <a:r>
              <a:rPr lang="en-US" altLang="en-US" sz="1400" baseline="0" dirty="0" smtClean="0"/>
              <a:t> </a:t>
            </a:r>
            <a:r>
              <a:rPr lang="en-US" altLang="en-US" sz="1400" dirty="0" smtClean="0"/>
              <a:t>as ‘nominal safety’.</a:t>
            </a:r>
          </a:p>
          <a:p>
            <a:pPr eaLnBrk="1" hangingPunct="1">
              <a:spcBef>
                <a:spcPct val="0"/>
              </a:spcBef>
            </a:pPr>
            <a:endParaRPr lang="en-US" altLang="en-US" sz="1400" dirty="0" smtClean="0"/>
          </a:p>
          <a:p>
            <a:pPr eaLnBrk="1" hangingPunct="1">
              <a:spcBef>
                <a:spcPct val="0"/>
              </a:spcBef>
            </a:pPr>
            <a:r>
              <a:rPr lang="en-US" altLang="en-US" sz="1400" dirty="0" smtClean="0"/>
              <a:t>There is a newer approach to evaluating</a:t>
            </a:r>
            <a:r>
              <a:rPr lang="en-US" altLang="en-US" sz="1400" baseline="0" dirty="0" smtClean="0"/>
              <a:t> safety called ‘substantive safety’. Many states are beginning to transitioning to this approach to safety.  That’s what the quote on the previous slide was referring to.  This approach uses a variety of analytical models found in the Highway Safety Manual that can quantify the safety performance of a given roadway.</a:t>
            </a:r>
          </a:p>
          <a:p>
            <a:pPr eaLnBrk="1" hangingPunct="1">
              <a:spcBef>
                <a:spcPct val="0"/>
              </a:spcBef>
            </a:pPr>
            <a:r>
              <a:rPr lang="en-US" altLang="en-US" sz="1400" baseline="0" dirty="0" smtClean="0"/>
              <a:t>The analytical models found in the HSM are based on years of national research where various roadway characteristics were compared to historical crash data.</a:t>
            </a:r>
          </a:p>
          <a:p>
            <a:pPr eaLnBrk="1" hangingPunct="1">
              <a:spcBef>
                <a:spcPct val="0"/>
              </a:spcBef>
            </a:pPr>
            <a:endParaRPr lang="en-US" altLang="en-US" sz="1400" dirty="0" smtClean="0"/>
          </a:p>
          <a:p>
            <a:pPr eaLnBrk="1" hangingPunct="1">
              <a:spcBef>
                <a:spcPct val="0"/>
              </a:spcBef>
            </a:pPr>
            <a:r>
              <a:rPr lang="en-US" altLang="en-US" sz="1400" dirty="0" smtClean="0"/>
              <a:t>One</a:t>
            </a:r>
            <a:r>
              <a:rPr lang="en-US" altLang="en-US" sz="1400" baseline="0" dirty="0" smtClean="0"/>
              <a:t> question some may have is:  Doesn’t either approach lead to the same results?</a:t>
            </a:r>
          </a:p>
          <a:p>
            <a:pPr>
              <a:lnSpc>
                <a:spcPct val="80000"/>
              </a:lnSpc>
              <a:spcBef>
                <a:spcPct val="0"/>
              </a:spcBef>
            </a:pPr>
            <a:r>
              <a:rPr lang="en-US" altLang="en-US" sz="1400" dirty="0" smtClean="0"/>
              <a:t>In some cases, both approaches may lead you to making the same decision, but in other cases they may not.</a:t>
            </a:r>
          </a:p>
          <a:p>
            <a:pPr>
              <a:lnSpc>
                <a:spcPct val="80000"/>
              </a:lnSpc>
              <a:spcBef>
                <a:spcPct val="0"/>
              </a:spcBef>
            </a:pPr>
            <a:r>
              <a:rPr lang="en-US" altLang="en-US" sz="1400" dirty="0" smtClean="0"/>
              <a:t>Why is that?</a:t>
            </a: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1202" eaLnBrk="0" hangingPunct="0">
              <a:defRPr sz="2900">
                <a:solidFill>
                  <a:schemeClr val="tx2"/>
                </a:solidFill>
                <a:latin typeface="Arial" charset="0"/>
              </a:defRPr>
            </a:lvl1pPr>
            <a:lvl2pPr marL="716639" indent="-275629" defTabSz="891202" eaLnBrk="0" hangingPunct="0">
              <a:defRPr sz="2900">
                <a:solidFill>
                  <a:schemeClr val="tx2"/>
                </a:solidFill>
                <a:latin typeface="Arial" charset="0"/>
              </a:defRPr>
            </a:lvl2pPr>
            <a:lvl3pPr marL="1102522" indent="-220504" defTabSz="891202" eaLnBrk="0" hangingPunct="0">
              <a:defRPr sz="2900">
                <a:solidFill>
                  <a:schemeClr val="tx2"/>
                </a:solidFill>
                <a:latin typeface="Arial" charset="0"/>
              </a:defRPr>
            </a:lvl3pPr>
            <a:lvl4pPr marL="1543528" indent="-220504" defTabSz="891202" eaLnBrk="0" hangingPunct="0">
              <a:defRPr sz="2900">
                <a:solidFill>
                  <a:schemeClr val="tx2"/>
                </a:solidFill>
                <a:latin typeface="Arial" charset="0"/>
              </a:defRPr>
            </a:lvl4pPr>
            <a:lvl5pPr marL="1984539" indent="-220504" defTabSz="891202" eaLnBrk="0" hangingPunct="0">
              <a:defRPr sz="2900">
                <a:solidFill>
                  <a:schemeClr val="tx2"/>
                </a:solidFill>
                <a:latin typeface="Arial" charset="0"/>
              </a:defRPr>
            </a:lvl5pPr>
            <a:lvl6pPr marL="2425548" indent="-220504" defTabSz="891202" eaLnBrk="0" fontAlgn="base" hangingPunct="0">
              <a:spcBef>
                <a:spcPct val="0"/>
              </a:spcBef>
              <a:spcAft>
                <a:spcPct val="0"/>
              </a:spcAft>
              <a:defRPr sz="2900">
                <a:solidFill>
                  <a:schemeClr val="tx2"/>
                </a:solidFill>
                <a:latin typeface="Arial" charset="0"/>
              </a:defRPr>
            </a:lvl6pPr>
            <a:lvl7pPr marL="2866554" indent="-220504" defTabSz="891202" eaLnBrk="0" fontAlgn="base" hangingPunct="0">
              <a:spcBef>
                <a:spcPct val="0"/>
              </a:spcBef>
              <a:spcAft>
                <a:spcPct val="0"/>
              </a:spcAft>
              <a:defRPr sz="2900">
                <a:solidFill>
                  <a:schemeClr val="tx2"/>
                </a:solidFill>
                <a:latin typeface="Arial" charset="0"/>
              </a:defRPr>
            </a:lvl7pPr>
            <a:lvl8pPr marL="3307564" indent="-220504" defTabSz="891202" eaLnBrk="0" fontAlgn="base" hangingPunct="0">
              <a:spcBef>
                <a:spcPct val="0"/>
              </a:spcBef>
              <a:spcAft>
                <a:spcPct val="0"/>
              </a:spcAft>
              <a:defRPr sz="2900">
                <a:solidFill>
                  <a:schemeClr val="tx2"/>
                </a:solidFill>
                <a:latin typeface="Arial" charset="0"/>
              </a:defRPr>
            </a:lvl8pPr>
            <a:lvl9pPr marL="3748573" indent="-220504" defTabSz="891202" eaLnBrk="0" fontAlgn="base" hangingPunct="0">
              <a:spcBef>
                <a:spcPct val="0"/>
              </a:spcBef>
              <a:spcAft>
                <a:spcPct val="0"/>
              </a:spcAft>
              <a:defRPr sz="2900">
                <a:solidFill>
                  <a:schemeClr val="tx2"/>
                </a:solidFill>
                <a:latin typeface="Arial" charset="0"/>
              </a:defRPr>
            </a:lvl9pPr>
          </a:lstStyle>
          <a:p>
            <a:pPr>
              <a:defRPr/>
            </a:pPr>
            <a:fld id="{8C840E9B-FC80-456E-A94B-9912FAF0E38D}" type="slidenum">
              <a:rPr lang="en-US" altLang="en-US" sz="1200">
                <a:solidFill>
                  <a:srgbClr val="1F497D"/>
                </a:solidFill>
              </a:rPr>
              <a:pPr>
                <a:defRPr/>
              </a:pPr>
              <a:t>4</a:t>
            </a:fld>
            <a:endParaRPr lang="en-US" altLang="en-US" sz="1200">
              <a:solidFill>
                <a:srgbClr val="1F497D"/>
              </a:solidFill>
            </a:endParaRPr>
          </a:p>
        </p:txBody>
      </p:sp>
    </p:spTree>
    <p:extLst>
      <p:ext uri="{BB962C8B-B14F-4D97-AF65-F5344CB8AC3E}">
        <p14:creationId xmlns:p14="http://schemas.microsoft.com/office/powerpoint/2010/main" val="1507686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44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4452"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044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C025767E-B634-487B-A73B-7CC0F6792F65}" type="slidenum">
              <a:rPr lang="en-US" altLang="en-US" sz="1200" smtClean="0"/>
              <a:pPr/>
              <a:t>32</a:t>
            </a:fld>
            <a:endParaRPr lang="en-US" altLang="en-US" sz="1200" dirty="0" smtClean="0"/>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0" dirty="0" smtClean="0"/>
              <a:t>Example calculation using the SPF base model for 2-lane rural highway segments. Note that the estimate is the number of crashes</a:t>
            </a:r>
            <a:r>
              <a:rPr lang="en-US" altLang="en-US" sz="1600" b="0" baseline="0" dirty="0" smtClean="0"/>
              <a:t> per year. It is assumed that the segment geometry complies with the base conditions. </a:t>
            </a:r>
            <a:endParaRPr lang="en-US" altLang="en-US" sz="1600" b="1" baseline="30000" dirty="0" smtClean="0"/>
          </a:p>
        </p:txBody>
      </p:sp>
    </p:spTree>
    <p:extLst>
      <p:ext uri="{BB962C8B-B14F-4D97-AF65-F5344CB8AC3E}">
        <p14:creationId xmlns:p14="http://schemas.microsoft.com/office/powerpoint/2010/main" val="4112647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64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6500"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4 – Predicting Highway Safety for Multilane Urban Streets</a:t>
            </a:r>
          </a:p>
        </p:txBody>
      </p:sp>
      <p:sp>
        <p:nvSpPr>
          <p:cNvPr id="1065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4-</a:t>
            </a:r>
            <a:fld id="{4BD45EFA-1D96-483E-9E5B-21609D17332B}" type="slidenum">
              <a:rPr lang="en-US" altLang="en-US" sz="1200" smtClean="0"/>
              <a:pPr/>
              <a:t>33</a:t>
            </a:fld>
            <a:endParaRPr lang="en-US" altLang="en-US" sz="1200" dirty="0" smtClean="0"/>
          </a:p>
        </p:txBody>
      </p:sp>
      <p:sp>
        <p:nvSpPr>
          <p:cNvPr id="106502" name="Rectangle 2"/>
          <p:cNvSpPr>
            <a:spLocks noGrp="1" noRot="1" noChangeAspect="1" noChangeArrowheads="1" noTextEdit="1"/>
          </p:cNvSpPr>
          <p:nvPr>
            <p:ph type="sldImg"/>
          </p:nvPr>
        </p:nvSpPr>
        <p:spPr>
          <a:ln/>
        </p:spPr>
      </p:sp>
      <p:sp>
        <p:nvSpPr>
          <p:cNvPr id="106503" name="Rectangle 3"/>
          <p:cNvSpPr>
            <a:spLocks noGrp="1" noChangeArrowheads="1"/>
          </p:cNvSpPr>
          <p:nvPr>
            <p:ph type="body" idx="1"/>
          </p:nvPr>
        </p:nvSpPr>
        <p:spPr>
          <a:xfrm>
            <a:off x="320040" y="3354049"/>
            <a:ext cx="9067800" cy="32915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Most times the base conditions will not reflect the actual</a:t>
            </a:r>
            <a:r>
              <a:rPr lang="en-US" altLang="en-US" baseline="0" dirty="0" smtClean="0"/>
              <a:t> roadway geometry. In this case, the next step involves the use of the </a:t>
            </a:r>
            <a:r>
              <a:rPr lang="en-US" altLang="en-US" dirty="0" smtClean="0"/>
              <a:t>appropriate Crash Modification Factors to the predicted crash frequency in order to account for those</a:t>
            </a:r>
            <a:r>
              <a:rPr lang="en-US" altLang="en-US" baseline="0" dirty="0" smtClean="0"/>
              <a:t> </a:t>
            </a:r>
            <a:r>
              <a:rPr lang="en-US" altLang="en-US" dirty="0" smtClean="0"/>
              <a:t>conditions that are different that the assumed base conditions.</a:t>
            </a:r>
          </a:p>
          <a:p>
            <a:endParaRPr lang="en-US" altLang="en-US" dirty="0" smtClean="0"/>
          </a:p>
          <a:p>
            <a:r>
              <a:rPr lang="en-US" altLang="en-US" dirty="0" smtClean="0"/>
              <a:t>This model estimates the predicted average crash frequency of non-intersection related crashes (i.e., crashes that would occur regardless of the presence of an intersection).</a:t>
            </a:r>
          </a:p>
          <a:p>
            <a:endParaRPr lang="en-US" altLang="en-US" dirty="0" smtClean="0"/>
          </a:p>
          <a:p>
            <a:r>
              <a:rPr lang="en-US" altLang="en-US" dirty="0" smtClean="0"/>
              <a:t>CMFs are used to adjust the SPF estimate of predicted average crash frequency for the effect of individual geometric design and traffic control features.</a:t>
            </a:r>
            <a:r>
              <a:rPr lang="en-US" altLang="en-US" baseline="0" dirty="0" smtClean="0"/>
              <a:t> </a:t>
            </a:r>
            <a:r>
              <a:rPr lang="en-US" altLang="en-US" dirty="0" smtClean="0"/>
              <a:t>The CMF for the SPF base condition of each geometric design or traffic control feature has a value of 1.00. Any feature associated with higher crash frequency than the base condition has a CMF with a value greater than 1.00. Likewise, any feature associated with lower crash frequency than the base condition has a CMF with a value less than 1.00.</a:t>
            </a:r>
          </a:p>
          <a:p>
            <a:endParaRPr lang="en-US" altLang="en-US" dirty="0" smtClean="0"/>
          </a:p>
        </p:txBody>
      </p:sp>
    </p:spTree>
    <p:extLst>
      <p:ext uri="{BB962C8B-B14F-4D97-AF65-F5344CB8AC3E}">
        <p14:creationId xmlns:p14="http://schemas.microsoft.com/office/powerpoint/2010/main" val="4017196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CMFs,</a:t>
            </a:r>
            <a:r>
              <a:rPr lang="en-US" baseline="0" dirty="0" smtClean="0"/>
              <a:t> the values are simply taken from the corresponding tables. Attention should be paid to those that vary by AADT, since different values are used in this case.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CMFs presented in the tables are for the specific crash types associated for the element adjusted. For example, when computing the CMF for lane width, the associated crashes are </a:t>
            </a:r>
            <a:r>
              <a:rPr lang="en-US" altLang="en-US" dirty="0" smtClean="0"/>
              <a:t>single-vehicle run-off the-road and multiple-vehicle head-on, opposite-direction sideswipe, and same-direction sideswipe crashes. This default crash type distribution, and therefore the value of the percent of associated crashes, may be updated from local data as part of the calibration process.</a:t>
            </a:r>
          </a:p>
          <a:p>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34</a:t>
            </a:fld>
            <a:endParaRPr lang="en-US" dirty="0"/>
          </a:p>
        </p:txBody>
      </p:sp>
    </p:spTree>
    <p:extLst>
      <p:ext uri="{BB962C8B-B14F-4D97-AF65-F5344CB8AC3E}">
        <p14:creationId xmlns:p14="http://schemas.microsoft.com/office/powerpoint/2010/main" val="2830820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095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09572"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095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53E5FFDA-1FE9-4161-8013-C0A1283E2023}" type="slidenum">
              <a:rPr lang="en-US" altLang="en-US" sz="1200" smtClean="0"/>
              <a:pPr/>
              <a:t>35</a:t>
            </a:fld>
            <a:endParaRPr lang="en-US" altLang="en-US" sz="1200" dirty="0" smtClean="0"/>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xfrm>
            <a:off x="213360" y="3475220"/>
            <a:ext cx="9387840" cy="3290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0" dirty="0" smtClean="0"/>
              <a:t>Here</a:t>
            </a:r>
            <a:r>
              <a:rPr lang="en-US" altLang="en-US" sz="1600" b="0" baseline="0" dirty="0" smtClean="0"/>
              <a:t> is an example of how CMFs are determined to estimate the effect of deviating from the base conditions. Similar tables are available for all road types and both segments and intersections.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283679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116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11620"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116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A0D963A4-7DFB-4B1B-B66C-D13DF0A225C2}" type="slidenum">
              <a:rPr lang="en-US" altLang="en-US" sz="1200" smtClean="0"/>
              <a:pPr/>
              <a:t>36</a:t>
            </a:fld>
            <a:endParaRPr lang="en-US" altLang="en-US" sz="1200" dirty="0" smtClean="0"/>
          </a:p>
        </p:txBody>
      </p:sp>
      <p:sp>
        <p:nvSpPr>
          <p:cNvPr id="111622" name="Rectangle 2"/>
          <p:cNvSpPr>
            <a:spLocks noGrp="1" noRot="1" noChangeAspect="1" noChangeArrowheads="1" noTextEdit="1"/>
          </p:cNvSpPr>
          <p:nvPr>
            <p:ph type="sldImg"/>
          </p:nvPr>
        </p:nvSpPr>
        <p:spPr>
          <a:xfrm>
            <a:off x="2971800" y="506413"/>
            <a:ext cx="3657600" cy="2743200"/>
          </a:xfrm>
          <a:ln/>
        </p:spPr>
      </p:sp>
      <p:sp>
        <p:nvSpPr>
          <p:cNvPr id="111623" name="Rectangle 3"/>
          <p:cNvSpPr>
            <a:spLocks noGrp="1" noChangeArrowheads="1"/>
          </p:cNvSpPr>
          <p:nvPr>
            <p:ph type="body" idx="1"/>
          </p:nvPr>
        </p:nvSpPr>
        <p:spPr>
          <a:xfrm>
            <a:off x="426720" y="3475220"/>
            <a:ext cx="8747760" cy="3290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smtClean="0"/>
              <a:t>In</a:t>
            </a:r>
            <a:r>
              <a:rPr lang="en-US" altLang="en-US" baseline="0" dirty="0" smtClean="0"/>
              <a:t> this </a:t>
            </a:r>
            <a:r>
              <a:rPr lang="en-US" altLang="en-US" dirty="0" smtClean="0"/>
              <a:t>example, the CMF for 2-lane</a:t>
            </a:r>
            <a:r>
              <a:rPr lang="en-US" altLang="en-US" baseline="0" dirty="0" smtClean="0"/>
              <a:t> rural roads is presented. It should be noted that t</a:t>
            </a:r>
            <a:r>
              <a:rPr lang="en-US" altLang="en-US" dirty="0" smtClean="0"/>
              <a:t>he CMFs shown in Table 10-8 apply only to the crash types that are most likely to be affected by lane width: single-vehicle run-off-the-road and multiple-vehicle head-on, opposite-direction sideswipe, and same-direction sideswipe crashes. These are the only crash types assumed to be affected by variation in lane width, and other crash types are assumed to remain unchanged due to the lane width variation. </a:t>
            </a:r>
          </a:p>
          <a:p>
            <a:pPr>
              <a:buFontTx/>
              <a:buNone/>
            </a:pPr>
            <a:endParaRPr lang="en-US" altLang="en-US" dirty="0" smtClean="0"/>
          </a:p>
          <a:p>
            <a:r>
              <a:rPr lang="en-US" altLang="en-US" dirty="0" smtClean="0"/>
              <a:t>CMF</a:t>
            </a:r>
            <a:r>
              <a:rPr lang="en-US" altLang="en-US" baseline="-25000" dirty="0" smtClean="0"/>
              <a:t>ra</a:t>
            </a:r>
            <a:r>
              <a:rPr lang="en-US" altLang="en-US" dirty="0" smtClean="0"/>
              <a:t> = crash modification factor for the effect of lane width on related crashes (i.e., single-vehicle run-off-the road and multiple-vehicle head-on, opposite-direction sideswipe, and same-direction sideswipe crashes), such as the crash modification factor for lane width shown in Table 10-8; and </a:t>
            </a:r>
          </a:p>
          <a:p>
            <a:r>
              <a:rPr lang="en-US" altLang="en-US" dirty="0" smtClean="0"/>
              <a:t>p</a:t>
            </a:r>
            <a:r>
              <a:rPr lang="en-US" altLang="en-US" baseline="-25000" dirty="0" smtClean="0"/>
              <a:t>ra</a:t>
            </a:r>
            <a:r>
              <a:rPr lang="en-US" altLang="en-US" dirty="0" smtClean="0"/>
              <a:t> = proportion of total crashes constituted by related crashes.</a:t>
            </a:r>
          </a:p>
          <a:p>
            <a:r>
              <a:rPr lang="en-US" altLang="en-US" dirty="0" smtClean="0"/>
              <a:t>The proportion of related crashes, p</a:t>
            </a:r>
            <a:r>
              <a:rPr lang="en-US" altLang="en-US" baseline="-25000" dirty="0" smtClean="0"/>
              <a:t>ra</a:t>
            </a:r>
            <a:r>
              <a:rPr lang="en-US" altLang="en-US" dirty="0" smtClean="0"/>
              <a:t>, (i.e., single-vehicle run-off-the-road, and multiple-vehicle head-on, opposite direction sideswipe, and same-direction sideswipes crashes) is estimated as 0.574 (i.e., 57.4 percent) based on the default distribution of crash types presented in Table 10-4. This default crash type distribution, and therefore the value of p</a:t>
            </a:r>
            <a:r>
              <a:rPr lang="en-US" altLang="en-US" baseline="-25000" dirty="0" smtClean="0"/>
              <a:t>ra</a:t>
            </a:r>
            <a:r>
              <a:rPr lang="en-US" altLang="en-US" dirty="0" smtClean="0"/>
              <a:t>, may be updated from local data as part of the calibration process.</a:t>
            </a:r>
          </a:p>
        </p:txBody>
      </p:sp>
    </p:spTree>
    <p:extLst>
      <p:ext uri="{BB962C8B-B14F-4D97-AF65-F5344CB8AC3E}">
        <p14:creationId xmlns:p14="http://schemas.microsoft.com/office/powerpoint/2010/main" val="4192702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13668"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2EA06FEF-0E6E-4878-95A6-D6C7772FA6F8}" type="slidenum">
              <a:rPr lang="en-US" altLang="en-US" sz="1200" smtClean="0"/>
              <a:pPr/>
              <a:t>38</a:t>
            </a:fld>
            <a:endParaRPr lang="en-US" altLang="en-US" sz="1200" dirty="0" smtClean="0"/>
          </a:p>
        </p:txBody>
      </p:sp>
      <p:sp>
        <p:nvSpPr>
          <p:cNvPr id="113670" name="Rectangle 2"/>
          <p:cNvSpPr>
            <a:spLocks noGrp="1" noRot="1" noChangeAspect="1" noChangeArrowheads="1" noTextEdit="1"/>
          </p:cNvSpPr>
          <p:nvPr>
            <p:ph type="sldImg"/>
          </p:nvPr>
        </p:nvSpPr>
        <p:spPr>
          <a:ln/>
        </p:spPr>
      </p:sp>
      <p:sp>
        <p:nvSpPr>
          <p:cNvPr id="1136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0" dirty="0" smtClean="0"/>
              <a:t>Example calculation on determining an CMF</a:t>
            </a:r>
            <a:r>
              <a:rPr lang="en-US" altLang="en-US" sz="1600" b="0" baseline="-25000" dirty="0" smtClean="0"/>
              <a:t>1r</a:t>
            </a:r>
            <a:r>
              <a:rPr lang="en-US" altLang="en-US" sz="1600" b="0" dirty="0" smtClean="0"/>
              <a:t> for Lane Width for total crashes when the CMF</a:t>
            </a:r>
            <a:r>
              <a:rPr lang="en-US" altLang="en-US" sz="1600" b="0" baseline="-25000" dirty="0" smtClean="0"/>
              <a:t>ra</a:t>
            </a:r>
            <a:r>
              <a:rPr lang="en-US" altLang="en-US" sz="1600" b="0" dirty="0" smtClean="0"/>
              <a:t> is given for a particular crash type or severity level.</a:t>
            </a:r>
          </a:p>
          <a:p>
            <a:endParaRPr lang="en-US" altLang="en-US" sz="1600" b="0" dirty="0" smtClean="0"/>
          </a:p>
          <a:p>
            <a:r>
              <a:rPr lang="en-US" altLang="en-US" sz="1600" b="0" dirty="0" smtClean="0"/>
              <a:t>Here CMF</a:t>
            </a:r>
            <a:r>
              <a:rPr lang="en-US" altLang="en-US" sz="1600" b="0" baseline="-25000" dirty="0" smtClean="0"/>
              <a:t>ra</a:t>
            </a:r>
            <a:r>
              <a:rPr lang="en-US" altLang="en-US" sz="1600" b="0" dirty="0" smtClean="0"/>
              <a:t> is for crash types relating to ROR, Head-On and Sideswipe Crashes.</a:t>
            </a:r>
            <a:endParaRPr lang="en-US" altLang="en-US" b="0" dirty="0" smtClean="0"/>
          </a:p>
        </p:txBody>
      </p:sp>
    </p:spTree>
    <p:extLst>
      <p:ext uri="{BB962C8B-B14F-4D97-AF65-F5344CB8AC3E}">
        <p14:creationId xmlns:p14="http://schemas.microsoft.com/office/powerpoint/2010/main" val="718212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157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15716"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157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238E595C-74A9-4ECB-B8B9-6D003C288040}" type="slidenum">
              <a:rPr lang="en-US" altLang="en-US" sz="1200" smtClean="0"/>
              <a:pPr/>
              <a:t>39</a:t>
            </a:fld>
            <a:endParaRPr lang="en-US" altLang="en-US" sz="1200" dirty="0" smtClean="0"/>
          </a:p>
        </p:txBody>
      </p:sp>
      <p:sp>
        <p:nvSpPr>
          <p:cNvPr id="115718" name="Rectangle 2"/>
          <p:cNvSpPr>
            <a:spLocks noGrp="1" noRot="1" noChangeAspect="1" noChangeArrowheads="1" noTextEdit="1"/>
          </p:cNvSpPr>
          <p:nvPr>
            <p:ph type="sldImg"/>
          </p:nvPr>
        </p:nvSpPr>
        <p:spPr>
          <a:ln/>
        </p:spPr>
      </p:sp>
      <p:sp>
        <p:nvSpPr>
          <p:cNvPr id="115719" name="Rectangle 3"/>
          <p:cNvSpPr>
            <a:spLocks noGrp="1" noChangeArrowheads="1"/>
          </p:cNvSpPr>
          <p:nvPr>
            <p:ph type="body" idx="1"/>
          </p:nvPr>
        </p:nvSpPr>
        <p:spPr>
          <a:xfrm>
            <a:off x="640080" y="3475220"/>
            <a:ext cx="8107680" cy="3290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CMF for 2-lane rural road shoulder is presented here. This CMF accounts</a:t>
            </a:r>
            <a:r>
              <a:rPr lang="en-US" altLang="en-US" baseline="0" dirty="0" smtClean="0"/>
              <a:t> for the </a:t>
            </a:r>
            <a:r>
              <a:rPr lang="en-US" altLang="en-US" dirty="0" smtClean="0"/>
              <a:t>shoulder width (CMF</a:t>
            </a:r>
            <a:r>
              <a:rPr lang="en-US" altLang="en-US" i="1" baseline="-25000" dirty="0" smtClean="0"/>
              <a:t>wra</a:t>
            </a:r>
            <a:r>
              <a:rPr lang="en-US" altLang="en-US" i="1" dirty="0" smtClean="0"/>
              <a:t>) </a:t>
            </a:r>
            <a:r>
              <a:rPr lang="en-US" altLang="en-US" i="0" dirty="0" smtClean="0"/>
              <a:t>and</a:t>
            </a:r>
            <a:r>
              <a:rPr lang="en-US" altLang="en-US" i="0" baseline="0" dirty="0" smtClean="0"/>
              <a:t> the shoulder type </a:t>
            </a:r>
            <a:r>
              <a:rPr lang="en-US" altLang="en-US" i="0" dirty="0" smtClean="0"/>
              <a:t>(CMF</a:t>
            </a:r>
            <a:r>
              <a:rPr lang="en-US" altLang="en-US" i="1" baseline="-25000" dirty="0" smtClean="0"/>
              <a:t>tra</a:t>
            </a:r>
            <a:r>
              <a:rPr lang="en-US" altLang="en-US" i="1" dirty="0" smtClean="0"/>
              <a:t>). </a:t>
            </a:r>
            <a:r>
              <a:rPr lang="en-US" altLang="en-US" dirty="0" smtClean="0"/>
              <a:t>The base value of shoulder width and type is a 6-foot paved shoulder, which is assigned a CMF value of 1.00.</a:t>
            </a:r>
          </a:p>
          <a:p>
            <a:endParaRPr lang="en-US" altLang="en-US" i="0" baseline="0" dirty="0" smtClean="0"/>
          </a:p>
          <a:p>
            <a:r>
              <a:rPr lang="en-US" altLang="en-US" i="0" baseline="0" dirty="0" smtClean="0"/>
              <a:t>It should be noted that the values in Table 10-8 are only for shoulder related crashes: </a:t>
            </a:r>
            <a:r>
              <a:rPr lang="en-US" altLang="en-US" dirty="0" smtClean="0"/>
              <a:t>single-vehicle run-off the-road and multiple-vehicle head-on, opposite-direction sideswipe, and same-direction sideswipe crashes.</a:t>
            </a:r>
          </a:p>
          <a:p>
            <a:endParaRPr lang="en-US" altLang="en-US" sz="1600" dirty="0" smtClean="0"/>
          </a:p>
          <a:p>
            <a:endParaRPr lang="en-US" altLang="en-US" dirty="0" smtClean="0"/>
          </a:p>
        </p:txBody>
      </p:sp>
    </p:spTree>
    <p:extLst>
      <p:ext uri="{BB962C8B-B14F-4D97-AF65-F5344CB8AC3E}">
        <p14:creationId xmlns:p14="http://schemas.microsoft.com/office/powerpoint/2010/main" val="3409113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167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16740"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167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560A3386-3E2A-43A2-ACAA-281DE4DF1A68}" type="slidenum">
              <a:rPr lang="en-US" altLang="en-US" sz="1200" smtClean="0"/>
              <a:pPr/>
              <a:t>40</a:t>
            </a:fld>
            <a:endParaRPr lang="en-US" altLang="en-US" sz="1200" dirty="0" smtClean="0"/>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xfrm>
            <a:off x="213360" y="3414010"/>
            <a:ext cx="9174480" cy="32915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table</a:t>
            </a:r>
            <a:r>
              <a:rPr lang="en-US" altLang="en-US" baseline="0" dirty="0" smtClean="0"/>
              <a:t> shows the effect of the shoulder type and estimates the </a:t>
            </a:r>
            <a:r>
              <a:rPr lang="en-US" altLang="en-US" dirty="0" smtClean="0"/>
              <a:t>CMF</a:t>
            </a:r>
            <a:r>
              <a:rPr lang="en-US" altLang="en-US" baseline="-25000" dirty="0" smtClean="0"/>
              <a:t>tra</a:t>
            </a:r>
            <a:r>
              <a:rPr lang="en-US" altLang="en-US" dirty="0" smtClean="0"/>
              <a:t> which adjusts for the safety effects of gravel, turf, and composite shoulders as a function of shoulder width.</a:t>
            </a:r>
          </a:p>
          <a:p>
            <a:r>
              <a:rPr lang="en-US" altLang="en-US" dirty="0" smtClean="0"/>
              <a:t>If the shoulder types and/or widths for the two directions of a roadway segment differ, the CMF are determined separately for the shoulder type and width in each direction of travel and the resulting CMFs are then be averaged. </a:t>
            </a:r>
          </a:p>
        </p:txBody>
      </p:sp>
    </p:spTree>
    <p:extLst>
      <p:ext uri="{BB962C8B-B14F-4D97-AF65-F5344CB8AC3E}">
        <p14:creationId xmlns:p14="http://schemas.microsoft.com/office/powerpoint/2010/main" val="315133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HSM Practitioner's Guide for Two-Lane Rural Highways Workshop</a:t>
            </a:r>
          </a:p>
        </p:txBody>
      </p:sp>
      <p:sp>
        <p:nvSpPr>
          <p:cNvPr id="1136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August 2010</a:t>
            </a:r>
          </a:p>
        </p:txBody>
      </p:sp>
      <p:sp>
        <p:nvSpPr>
          <p:cNvPr id="113668" name="Rectangle 6"/>
          <p:cNvSpPr>
            <a:spLocks noGrp="1" noChangeArrowheads="1"/>
          </p:cNvSpPr>
          <p:nvPr>
            <p:ph type="ftr" sz="quarter" idx="4294967295"/>
          </p:nvPr>
        </p:nvSpPr>
        <p:spPr bwMode="auto">
          <a:xfrm>
            <a:off x="0" y="6949191"/>
            <a:ext cx="4160520" cy="3660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pPr eaLnBrk="1" hangingPunct="1"/>
            <a:r>
              <a:rPr lang="en-US" altLang="en-US" dirty="0"/>
              <a:t>Session 2 – Predicting Highway Safety for 2-Lane Rural Highway Segments</a:t>
            </a:r>
          </a:p>
        </p:txBody>
      </p:sp>
      <p:sp>
        <p:nvSpPr>
          <p:cNvPr id="1136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3000">
                <a:solidFill>
                  <a:schemeClr val="tx2"/>
                </a:solidFill>
                <a:latin typeface="Arial" charset="0"/>
              </a:defRPr>
            </a:lvl1pPr>
            <a:lvl2pPr marL="742950" indent="-285750" defTabSz="923925" eaLnBrk="0" hangingPunct="0">
              <a:defRPr sz="3000">
                <a:solidFill>
                  <a:schemeClr val="tx2"/>
                </a:solidFill>
                <a:latin typeface="Arial" charset="0"/>
              </a:defRPr>
            </a:lvl2pPr>
            <a:lvl3pPr marL="1143000" indent="-228600" defTabSz="923925" eaLnBrk="0" hangingPunct="0">
              <a:defRPr sz="3000">
                <a:solidFill>
                  <a:schemeClr val="tx2"/>
                </a:solidFill>
                <a:latin typeface="Arial" charset="0"/>
              </a:defRPr>
            </a:lvl3pPr>
            <a:lvl4pPr marL="1600200" indent="-228600" defTabSz="923925" eaLnBrk="0" hangingPunct="0">
              <a:defRPr sz="3000">
                <a:solidFill>
                  <a:schemeClr val="tx2"/>
                </a:solidFill>
                <a:latin typeface="Arial" charset="0"/>
              </a:defRPr>
            </a:lvl4pPr>
            <a:lvl5pPr marL="2057400" indent="-228600" defTabSz="923925" eaLnBrk="0" hangingPunct="0">
              <a:defRPr sz="3000">
                <a:solidFill>
                  <a:schemeClr val="tx2"/>
                </a:solidFill>
                <a:latin typeface="Arial" charset="0"/>
              </a:defRPr>
            </a:lvl5pPr>
            <a:lvl6pPr marL="2514600" indent="-228600" defTabSz="923925" eaLnBrk="0" fontAlgn="base" hangingPunct="0">
              <a:spcBef>
                <a:spcPct val="0"/>
              </a:spcBef>
              <a:spcAft>
                <a:spcPct val="0"/>
              </a:spcAft>
              <a:defRPr sz="3000">
                <a:solidFill>
                  <a:schemeClr val="tx2"/>
                </a:solidFill>
                <a:latin typeface="Arial" charset="0"/>
              </a:defRPr>
            </a:lvl6pPr>
            <a:lvl7pPr marL="2971800" indent="-228600" defTabSz="923925" eaLnBrk="0" fontAlgn="base" hangingPunct="0">
              <a:spcBef>
                <a:spcPct val="0"/>
              </a:spcBef>
              <a:spcAft>
                <a:spcPct val="0"/>
              </a:spcAft>
              <a:defRPr sz="3000">
                <a:solidFill>
                  <a:schemeClr val="tx2"/>
                </a:solidFill>
                <a:latin typeface="Arial" charset="0"/>
              </a:defRPr>
            </a:lvl7pPr>
            <a:lvl8pPr marL="3429000" indent="-228600" defTabSz="923925" eaLnBrk="0" fontAlgn="base" hangingPunct="0">
              <a:spcBef>
                <a:spcPct val="0"/>
              </a:spcBef>
              <a:spcAft>
                <a:spcPct val="0"/>
              </a:spcAft>
              <a:defRPr sz="3000">
                <a:solidFill>
                  <a:schemeClr val="tx2"/>
                </a:solidFill>
                <a:latin typeface="Arial" charset="0"/>
              </a:defRPr>
            </a:lvl8pPr>
            <a:lvl9pPr marL="3886200" indent="-228600" defTabSz="923925" eaLnBrk="0" fontAlgn="base" hangingPunct="0">
              <a:spcBef>
                <a:spcPct val="0"/>
              </a:spcBef>
              <a:spcAft>
                <a:spcPct val="0"/>
              </a:spcAft>
              <a:defRPr sz="3000">
                <a:solidFill>
                  <a:schemeClr val="tx2"/>
                </a:solidFill>
                <a:latin typeface="Arial" charset="0"/>
              </a:defRPr>
            </a:lvl9pPr>
          </a:lstStyle>
          <a:p>
            <a:r>
              <a:rPr lang="en-US" altLang="en-US" sz="1200" dirty="0" smtClean="0"/>
              <a:t>2-</a:t>
            </a:r>
            <a:fld id="{2EA06FEF-0E6E-4878-95A6-D6C7772FA6F8}" type="slidenum">
              <a:rPr lang="en-US" altLang="en-US" sz="1200" smtClean="0"/>
              <a:pPr/>
              <a:t>41</a:t>
            </a:fld>
            <a:endParaRPr lang="en-US" altLang="en-US" sz="1200" dirty="0" smtClean="0"/>
          </a:p>
        </p:txBody>
      </p:sp>
      <p:sp>
        <p:nvSpPr>
          <p:cNvPr id="113670" name="Rectangle 2"/>
          <p:cNvSpPr>
            <a:spLocks noGrp="1" noRot="1" noChangeAspect="1" noChangeArrowheads="1" noTextEdit="1"/>
          </p:cNvSpPr>
          <p:nvPr>
            <p:ph type="sldImg"/>
          </p:nvPr>
        </p:nvSpPr>
        <p:spPr>
          <a:ln/>
        </p:spPr>
      </p:sp>
      <p:sp>
        <p:nvSpPr>
          <p:cNvPr id="1136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b="0" dirty="0" smtClean="0"/>
              <a:t>Example calculation on determining an CMF</a:t>
            </a:r>
            <a:r>
              <a:rPr lang="en-US" altLang="en-US" sz="1600" b="0" baseline="-25000" dirty="0" smtClean="0"/>
              <a:t>2r</a:t>
            </a:r>
            <a:r>
              <a:rPr lang="en-US" altLang="en-US" sz="1600" b="0" dirty="0" smtClean="0"/>
              <a:t> for Shoulder Width and Type</a:t>
            </a:r>
            <a:r>
              <a:rPr lang="en-US" altLang="en-US" sz="1600" b="0" baseline="0" dirty="0" smtClean="0"/>
              <a:t> </a:t>
            </a:r>
            <a:r>
              <a:rPr lang="en-US" altLang="en-US" sz="1600" b="0" dirty="0" smtClean="0"/>
              <a:t>for total crashes when the CMF</a:t>
            </a:r>
            <a:r>
              <a:rPr lang="en-US" altLang="en-US" sz="1600" b="0" baseline="-25000" dirty="0" smtClean="0"/>
              <a:t>wra</a:t>
            </a:r>
            <a:r>
              <a:rPr lang="en-US" altLang="en-US" sz="1600" b="0" dirty="0" smtClean="0"/>
              <a:t>  and CMF</a:t>
            </a:r>
            <a:r>
              <a:rPr lang="en-US" altLang="en-US" sz="1600" b="0" baseline="-25000" dirty="0" smtClean="0"/>
              <a:t>tra</a:t>
            </a:r>
            <a:r>
              <a:rPr lang="en-US" altLang="en-US" sz="1600" b="0" baseline="0" dirty="0" smtClean="0"/>
              <a:t> are</a:t>
            </a:r>
            <a:r>
              <a:rPr lang="en-US" altLang="en-US" sz="1600" b="0" dirty="0" smtClean="0"/>
              <a:t> given for a particular crash type or severity level.</a:t>
            </a:r>
          </a:p>
          <a:p>
            <a:endParaRPr lang="en-US" altLang="en-US" sz="1600" b="0" dirty="0" smtClean="0"/>
          </a:p>
          <a:p>
            <a:r>
              <a:rPr lang="en-US" altLang="en-US" sz="1600" b="0" dirty="0" smtClean="0"/>
              <a:t>Here CMF</a:t>
            </a:r>
            <a:r>
              <a:rPr lang="en-US" altLang="en-US" sz="1600" b="0" baseline="-25000" dirty="0" smtClean="0"/>
              <a:t>wra</a:t>
            </a:r>
            <a:r>
              <a:rPr lang="en-US" altLang="en-US" sz="1600" b="0" baseline="0" dirty="0" smtClean="0"/>
              <a:t> and </a:t>
            </a:r>
            <a:r>
              <a:rPr lang="en-US" altLang="en-US" sz="1600" b="0" dirty="0" smtClean="0"/>
              <a:t>CMF</a:t>
            </a:r>
            <a:r>
              <a:rPr lang="en-US" altLang="en-US" sz="1600" b="0" baseline="-25000" dirty="0" smtClean="0"/>
              <a:t>tra </a:t>
            </a:r>
            <a:r>
              <a:rPr lang="en-US" altLang="en-US" sz="1600" b="0" baseline="0" dirty="0" smtClean="0"/>
              <a:t> are</a:t>
            </a:r>
            <a:r>
              <a:rPr lang="en-US" altLang="en-US" sz="1600" b="0" dirty="0" smtClean="0"/>
              <a:t> for crash types relating to ROR, Head-On and Sideswipe Crashes.</a:t>
            </a:r>
            <a:endParaRPr lang="en-US" altLang="en-US" b="0" dirty="0" smtClean="0"/>
          </a:p>
        </p:txBody>
      </p:sp>
    </p:spTree>
    <p:extLst>
      <p:ext uri="{BB962C8B-B14F-4D97-AF65-F5344CB8AC3E}">
        <p14:creationId xmlns:p14="http://schemas.microsoft.com/office/powerpoint/2010/main" val="2728353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a:t>
            </a:r>
            <a:r>
              <a:rPr lang="en-US" baseline="0" dirty="0" smtClean="0"/>
              <a:t> noted, the CMFs are used to adjust the base model SPF to the local conditions. In this case, they are used as multiplies to adjust the predicted number of crashes to existing conditions.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42</a:t>
            </a:fld>
            <a:endParaRPr lang="en-US" dirty="0"/>
          </a:p>
        </p:txBody>
      </p:sp>
    </p:spTree>
    <p:extLst>
      <p:ext uri="{BB962C8B-B14F-4D97-AF65-F5344CB8AC3E}">
        <p14:creationId xmlns:p14="http://schemas.microsoft.com/office/powerpoint/2010/main" val="391913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12181" y="8562006"/>
            <a:ext cx="2916830" cy="45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9" tIns="44528" rIns="89059" bIns="44528"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defTabSz="441381" eaLnBrk="1" fontAlgn="base" hangingPunct="1">
              <a:spcBef>
                <a:spcPct val="0"/>
              </a:spcBef>
              <a:spcAft>
                <a:spcPct val="0"/>
              </a:spcAft>
            </a:pPr>
            <a:fld id="{9927DD38-FF16-4529-BE8D-82439676314F}" type="slidenum">
              <a:rPr lang="en-US" altLang="en-US">
                <a:solidFill>
                  <a:prstClr val="black"/>
                </a:solidFill>
                <a:latin typeface="Arial" pitchFamily="34" charset="0"/>
                <a:cs typeface="Arial" pitchFamily="34" charset="0"/>
              </a:rPr>
              <a:pPr algn="r" defTabSz="441381" eaLnBrk="1" fontAlgn="base" hangingPunct="1">
                <a:spcBef>
                  <a:spcPct val="0"/>
                </a:spcBef>
                <a:spcAft>
                  <a:spcPct val="0"/>
                </a:spcAft>
              </a:pPr>
              <a:t>5</a:t>
            </a:fld>
            <a:endParaRPr lang="en-US" altLang="en-US">
              <a:solidFill>
                <a:prstClr val="black"/>
              </a:solidFill>
              <a:latin typeface="Arial" pitchFamily="34" charset="0"/>
              <a:cs typeface="Arial" pitchFamily="34" charset="0"/>
            </a:endParaRPr>
          </a:p>
        </p:txBody>
      </p:sp>
      <p:sp>
        <p:nvSpPr>
          <p:cNvPr id="164867" name="Rectangle 2"/>
          <p:cNvSpPr>
            <a:spLocks noGrp="1" noRot="1" noChangeAspect="1" noChangeArrowheads="1" noTextEdit="1"/>
          </p:cNvSpPr>
          <p:nvPr>
            <p:ph type="sldImg"/>
          </p:nvPr>
        </p:nvSpPr>
        <p:spPr bwMode="auto">
          <a:xfrm>
            <a:off x="1065213" y="666750"/>
            <a:ext cx="4540250" cy="3405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xfrm>
            <a:off x="158750" y="4293668"/>
            <a:ext cx="6705600" cy="47184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59" tIns="44528" rIns="89059" bIns="44528" numCol="1" anchor="t" anchorCtr="0" compatLnSpc="1">
            <a:prstTxWarp prst="textNoShape">
              <a:avLst/>
            </a:prstTxWarp>
            <a:noAutofit/>
          </a:bodyPr>
          <a:lstStyle/>
          <a:p>
            <a:pPr>
              <a:lnSpc>
                <a:spcPct val="80000"/>
              </a:lnSpc>
              <a:spcBef>
                <a:spcPct val="0"/>
              </a:spcBef>
            </a:pPr>
            <a:r>
              <a:rPr lang="en-US" altLang="en-US" sz="1300" dirty="0" smtClean="0"/>
              <a:t> I </a:t>
            </a:r>
            <a:r>
              <a:rPr lang="en-US" altLang="en-US" sz="1300" dirty="0"/>
              <a:t>think a graph is </a:t>
            </a:r>
            <a:r>
              <a:rPr lang="en-US" altLang="en-US" sz="1300" dirty="0" smtClean="0"/>
              <a:t>the best way </a:t>
            </a:r>
            <a:r>
              <a:rPr lang="en-US" altLang="en-US" sz="1300" dirty="0"/>
              <a:t>to show the difference between Nominal </a:t>
            </a:r>
            <a:r>
              <a:rPr lang="en-US" altLang="en-US" sz="1300" dirty="0" smtClean="0"/>
              <a:t>and </a:t>
            </a:r>
            <a:r>
              <a:rPr lang="en-US" altLang="en-US" sz="1300" dirty="0"/>
              <a:t>Substantive safety</a:t>
            </a:r>
            <a:r>
              <a:rPr lang="en-US" altLang="en-US" sz="1300" dirty="0" smtClean="0"/>
              <a:t>.</a:t>
            </a:r>
          </a:p>
          <a:p>
            <a:pPr>
              <a:lnSpc>
                <a:spcPct val="80000"/>
              </a:lnSpc>
              <a:spcBef>
                <a:spcPct val="0"/>
              </a:spcBef>
            </a:pPr>
            <a:endParaRPr lang="en-US" altLang="en-US" sz="1300" dirty="0"/>
          </a:p>
          <a:p>
            <a:pPr>
              <a:lnSpc>
                <a:spcPct val="80000"/>
              </a:lnSpc>
              <a:spcBef>
                <a:spcPct val="0"/>
              </a:spcBef>
            </a:pPr>
            <a:r>
              <a:rPr lang="en-US" altLang="en-US" sz="1300" dirty="0"/>
              <a:t>Let’s think of safety as “Crash Risk” and put it on the Y-Axis.  We’ll place the </a:t>
            </a:r>
            <a:r>
              <a:rPr lang="en-US" altLang="en-US" sz="1300" dirty="0" smtClean="0"/>
              <a:t>“Design” </a:t>
            </a:r>
            <a:r>
              <a:rPr lang="en-US" altLang="en-US" sz="1300" dirty="0"/>
              <a:t>of a Highway on the </a:t>
            </a:r>
            <a:r>
              <a:rPr lang="en-US" altLang="en-US" sz="1300" dirty="0" smtClean="0"/>
              <a:t>X-Axis;</a:t>
            </a:r>
            <a:r>
              <a:rPr lang="en-US" altLang="en-US" sz="1300" baseline="0" dirty="0" smtClean="0"/>
              <a:t> this would be elements such as Lane Width, Radius of Curve, and Stopping Sight Distance.</a:t>
            </a:r>
            <a:endParaRPr lang="en-US" altLang="en-US" sz="1300" dirty="0" smtClean="0"/>
          </a:p>
          <a:p>
            <a:pPr>
              <a:lnSpc>
                <a:spcPct val="80000"/>
              </a:lnSpc>
              <a:spcBef>
                <a:spcPct val="0"/>
              </a:spcBef>
            </a:pPr>
            <a:endParaRPr lang="en-US" altLang="en-US" sz="1300" dirty="0"/>
          </a:p>
          <a:p>
            <a:pPr>
              <a:lnSpc>
                <a:spcPct val="80000"/>
              </a:lnSpc>
              <a:spcBef>
                <a:spcPct val="0"/>
              </a:spcBef>
            </a:pPr>
            <a:r>
              <a:rPr lang="en-US" altLang="en-US" sz="1300" dirty="0" smtClean="0"/>
              <a:t>Based </a:t>
            </a:r>
            <a:r>
              <a:rPr lang="en-US" altLang="en-US" sz="1300" dirty="0"/>
              <a:t>on the guidelines in the Green Book, a roadway either meets </a:t>
            </a:r>
            <a:r>
              <a:rPr lang="en-US" altLang="en-US" sz="1300" dirty="0" smtClean="0"/>
              <a:t>standards or it doesn’t.  If it meets standards</a:t>
            </a:r>
            <a:r>
              <a:rPr lang="en-US" altLang="en-US" sz="1300" baseline="0" dirty="0" smtClean="0"/>
              <a:t> it’s</a:t>
            </a:r>
            <a:r>
              <a:rPr lang="en-US" altLang="en-US" sz="1300" dirty="0" smtClean="0"/>
              <a:t> considered </a:t>
            </a:r>
            <a:r>
              <a:rPr lang="en-US" altLang="en-US" sz="1300" dirty="0"/>
              <a:t>to have lower crash </a:t>
            </a:r>
            <a:r>
              <a:rPr lang="en-US" altLang="en-US" sz="1300" dirty="0" smtClean="0"/>
              <a:t>risk; if does</a:t>
            </a:r>
            <a:r>
              <a:rPr lang="en-US" altLang="en-US" sz="1300" baseline="0" dirty="0" smtClean="0"/>
              <a:t> not meet standards, then it’s</a:t>
            </a:r>
            <a:r>
              <a:rPr lang="en-US" altLang="en-US" sz="1300" dirty="0" smtClean="0"/>
              <a:t> </a:t>
            </a:r>
            <a:r>
              <a:rPr lang="en-US" altLang="en-US" sz="1300" dirty="0"/>
              <a:t>considered to have higher crash risk.</a:t>
            </a:r>
          </a:p>
          <a:p>
            <a:pPr>
              <a:lnSpc>
                <a:spcPct val="80000"/>
              </a:lnSpc>
              <a:spcBef>
                <a:spcPct val="0"/>
              </a:spcBef>
            </a:pPr>
            <a:r>
              <a:rPr lang="en-US" altLang="en-US" sz="1300" dirty="0"/>
              <a:t>Plotting that would look like the green line</a:t>
            </a:r>
            <a:r>
              <a:rPr lang="en-US" altLang="en-US" sz="1300" dirty="0" smtClean="0"/>
              <a:t>.</a:t>
            </a:r>
          </a:p>
          <a:p>
            <a:pPr>
              <a:lnSpc>
                <a:spcPct val="80000"/>
              </a:lnSpc>
              <a:spcBef>
                <a:spcPct val="0"/>
              </a:spcBef>
            </a:pPr>
            <a:endParaRPr lang="en-US" altLang="en-US" sz="1300" dirty="0"/>
          </a:p>
          <a:p>
            <a:pPr>
              <a:lnSpc>
                <a:spcPct val="80000"/>
              </a:lnSpc>
              <a:spcBef>
                <a:spcPct val="0"/>
              </a:spcBef>
            </a:pPr>
            <a:r>
              <a:rPr lang="en-US" altLang="en-US" sz="1300" dirty="0"/>
              <a:t>But, is this really a good representation or model of crash risk?….No.</a:t>
            </a:r>
          </a:p>
          <a:p>
            <a:pPr>
              <a:lnSpc>
                <a:spcPct val="80000"/>
              </a:lnSpc>
              <a:spcBef>
                <a:spcPct val="0"/>
              </a:spcBef>
            </a:pPr>
            <a:r>
              <a:rPr lang="en-US" altLang="en-US" sz="1300" dirty="0"/>
              <a:t>A more accurate model of crash risk would be the orange </a:t>
            </a:r>
            <a:r>
              <a:rPr lang="en-US" altLang="en-US" sz="1300" dirty="0" smtClean="0"/>
              <a:t>line</a:t>
            </a:r>
            <a:r>
              <a:rPr lang="en-US" altLang="en-US" sz="1300" baseline="0" dirty="0" smtClean="0"/>
              <a:t>, because </a:t>
            </a:r>
            <a:r>
              <a:rPr lang="en-US" altLang="en-US" sz="1300" dirty="0" smtClean="0"/>
              <a:t>Safety is </a:t>
            </a:r>
            <a:r>
              <a:rPr lang="en-US" altLang="en-US" sz="1300" dirty="0"/>
              <a:t>really a continuum that depends on a variety of factors.</a:t>
            </a:r>
          </a:p>
          <a:p>
            <a:pPr>
              <a:lnSpc>
                <a:spcPct val="80000"/>
              </a:lnSpc>
              <a:spcBef>
                <a:spcPct val="0"/>
              </a:spcBef>
            </a:pPr>
            <a:endParaRPr lang="en-US" altLang="en-US" sz="1300" dirty="0" smtClean="0"/>
          </a:p>
          <a:p>
            <a:pPr>
              <a:lnSpc>
                <a:spcPct val="80000"/>
              </a:lnSpc>
              <a:spcBef>
                <a:spcPct val="0"/>
              </a:spcBef>
            </a:pPr>
            <a:r>
              <a:rPr lang="en-US" altLang="en-US" sz="1300" dirty="0" smtClean="0"/>
              <a:t>The </a:t>
            </a:r>
            <a:r>
              <a:rPr lang="en-US" altLang="en-US" sz="1300" dirty="0"/>
              <a:t>HSM provides </a:t>
            </a:r>
            <a:r>
              <a:rPr lang="en-US" altLang="en-US" sz="1300" dirty="0" smtClean="0"/>
              <a:t>the analytical models that</a:t>
            </a:r>
            <a:r>
              <a:rPr lang="en-US" altLang="en-US" sz="1300" baseline="0" dirty="0" smtClean="0"/>
              <a:t> predict safety performance </a:t>
            </a:r>
            <a:r>
              <a:rPr lang="en-US" altLang="en-US" sz="1300" dirty="0" smtClean="0"/>
              <a:t>in </a:t>
            </a:r>
            <a:r>
              <a:rPr lang="en-US" altLang="en-US" sz="1300" dirty="0"/>
              <a:t>this way.</a:t>
            </a:r>
          </a:p>
          <a:p>
            <a:pPr>
              <a:lnSpc>
                <a:spcPct val="80000"/>
              </a:lnSpc>
              <a:spcBef>
                <a:spcPct val="0"/>
              </a:spcBef>
            </a:pPr>
            <a:endParaRPr lang="en-US" altLang="en-US" sz="1300" dirty="0" smtClean="0"/>
          </a:p>
          <a:p>
            <a:pPr>
              <a:lnSpc>
                <a:spcPct val="80000"/>
              </a:lnSpc>
              <a:spcBef>
                <a:spcPct val="0"/>
              </a:spcBef>
            </a:pPr>
            <a:r>
              <a:rPr lang="en-US" altLang="en-US" sz="1300" dirty="0" smtClean="0"/>
              <a:t>Now</a:t>
            </a:r>
            <a:r>
              <a:rPr lang="en-US" altLang="en-US" sz="1300" dirty="0"/>
              <a:t>, don’t get me wrong.  I’m not saying that Nominal Safety is necessarily a bad way of </a:t>
            </a:r>
            <a:r>
              <a:rPr lang="en-US" altLang="en-US" sz="1300" dirty="0" smtClean="0"/>
              <a:t>approaching safety for our highway</a:t>
            </a:r>
            <a:r>
              <a:rPr lang="en-US" altLang="en-US" sz="1300" baseline="0" dirty="0" smtClean="0"/>
              <a:t> projects</a:t>
            </a:r>
            <a:r>
              <a:rPr lang="en-US" altLang="en-US" sz="1300" dirty="0" smtClean="0"/>
              <a:t>.  </a:t>
            </a:r>
            <a:r>
              <a:rPr lang="en-US" altLang="en-US" sz="1300" dirty="0"/>
              <a:t>Look at the interstate system for example…interstate routes have some of the best safety performance of all </a:t>
            </a:r>
            <a:r>
              <a:rPr lang="en-US" altLang="en-US" sz="1300" dirty="0" smtClean="0"/>
              <a:t>roads.</a:t>
            </a:r>
          </a:p>
          <a:p>
            <a:pPr>
              <a:lnSpc>
                <a:spcPct val="80000"/>
              </a:lnSpc>
              <a:spcBef>
                <a:spcPct val="0"/>
              </a:spcBef>
            </a:pPr>
            <a:endParaRPr lang="en-US" altLang="en-US" sz="1300" dirty="0"/>
          </a:p>
          <a:p>
            <a:pPr>
              <a:lnSpc>
                <a:spcPct val="80000"/>
              </a:lnSpc>
              <a:spcBef>
                <a:spcPct val="0"/>
              </a:spcBef>
            </a:pPr>
            <a:r>
              <a:rPr lang="en-US" altLang="en-US" sz="1300" dirty="0" smtClean="0"/>
              <a:t>But</a:t>
            </a:r>
            <a:r>
              <a:rPr lang="en-US" altLang="en-US" sz="1300" dirty="0"/>
              <a:t>, we can’t always build an interstate.  These days a huge factor in our decision making is cost…we have less funding now than we’ve ever had, so we are having to come up with more practical solutions.  The idea of practical solutions isn’t anything new, but until the HSM was developed, we really haven’t had a way of analyzing the safety differences between a practical solution and a green book solution.</a:t>
            </a:r>
          </a:p>
        </p:txBody>
      </p:sp>
    </p:spTree>
    <p:extLst>
      <p:ext uri="{BB962C8B-B14F-4D97-AF65-F5344CB8AC3E}">
        <p14:creationId xmlns:p14="http://schemas.microsoft.com/office/powerpoint/2010/main" val="402914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should be noted that CMFs may be applicable to all crash types or certain types and/or severity. Caution should be exercised when using them.</a:t>
            </a:r>
          </a:p>
          <a:p>
            <a:endParaRPr lang="en-US" baseline="0" dirty="0" smtClean="0"/>
          </a:p>
          <a:p>
            <a:r>
              <a:rPr lang="en-US" baseline="0" dirty="0" smtClean="0"/>
              <a:t>Another notable </a:t>
            </a:r>
            <a:r>
              <a:rPr lang="en-US" dirty="0" smtClean="0"/>
              <a:t>difference is the use of CMFs in</a:t>
            </a:r>
            <a:r>
              <a:rPr lang="en-US" baseline="0" dirty="0" smtClean="0"/>
              <a:t> </a:t>
            </a:r>
            <a:r>
              <a:rPr lang="en-US" dirty="0" smtClean="0"/>
              <a:t>Part C and Part D. Part C CMFs were developed in conjunction with the model development whereas Part D CMFs are based on actual countermeasures. The CMFs</a:t>
            </a:r>
            <a:r>
              <a:rPr lang="en-US" baseline="0" dirty="0" smtClean="0"/>
              <a:t> from Part D can be used to adjust the SPFs used from Part C. </a:t>
            </a:r>
          </a:p>
          <a:p>
            <a:endParaRPr lang="en-US" baseline="0" dirty="0" smtClean="0"/>
          </a:p>
          <a:p>
            <a:r>
              <a:rPr lang="en-US" baseline="0" dirty="0" smtClean="0"/>
              <a:t>The user needs to be aware of the fact that using several CMFs simultaneously is not recommended due to the potential </a:t>
            </a:r>
            <a:r>
              <a:rPr lang="en-US" baseline="0" smtClean="0"/>
              <a:t>interactions among CMFs.</a:t>
            </a:r>
            <a:endParaRPr lang="en-US" dirty="0"/>
          </a:p>
        </p:txBody>
      </p:sp>
    </p:spTree>
    <p:extLst>
      <p:ext uri="{BB962C8B-B14F-4D97-AF65-F5344CB8AC3E}">
        <p14:creationId xmlns:p14="http://schemas.microsoft.com/office/powerpoint/2010/main" val="576600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presents the use of the HSM methods</a:t>
            </a:r>
            <a:r>
              <a:rPr lang="en-US" baseline="0" dirty="0" smtClean="0"/>
              <a:t> to evaluate project level decisions. There are two alternative improvement options for the roadway in concern and the decision maker needs to define the one that is more appropriate.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46</a:t>
            </a:fld>
            <a:endParaRPr lang="en-US" dirty="0"/>
          </a:p>
        </p:txBody>
      </p:sp>
    </p:spTree>
    <p:extLst>
      <p:ext uri="{BB962C8B-B14F-4D97-AF65-F5344CB8AC3E}">
        <p14:creationId xmlns:p14="http://schemas.microsoft.com/office/powerpoint/2010/main" val="2699363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step in evaluating each option is to determine the appropriate CMF assuming that only the specific option will be applied.  In this case, the new CMF is calculated for the lane width adjustment and the difference between the two CMFs is used to determine the potential safety effect from the option.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47</a:t>
            </a:fld>
            <a:endParaRPr lang="en-US" dirty="0"/>
          </a:p>
        </p:txBody>
      </p:sp>
    </p:spTree>
    <p:extLst>
      <p:ext uri="{BB962C8B-B14F-4D97-AF65-F5344CB8AC3E}">
        <p14:creationId xmlns:p14="http://schemas.microsoft.com/office/powerpoint/2010/main" val="2630795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decision</a:t>
            </a:r>
            <a:r>
              <a:rPr lang="en-US" baseline="0" dirty="0" smtClean="0"/>
              <a:t> maker has the required data to select the option to implement. In this case, both alternative options will result in similar safety gains and therefore,  one may need to consider the associated costs for each option to determine the most beneficial application. The predicted number of crashes is per mile per year and they are the total number of crashes anticipated in the segment.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49</a:t>
            </a:fld>
            <a:endParaRPr lang="en-US" dirty="0"/>
          </a:p>
        </p:txBody>
      </p:sp>
    </p:spTree>
    <p:extLst>
      <p:ext uri="{BB962C8B-B14F-4D97-AF65-F5344CB8AC3E}">
        <p14:creationId xmlns:p14="http://schemas.microsoft.com/office/powerpoint/2010/main" val="3384924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costs for each option were</a:t>
            </a:r>
            <a:r>
              <a:rPr lang="en-US" baseline="0" dirty="0" smtClean="0"/>
              <a:t> obtained from the KYTC databases. The cost per option is estimated and this can assist the </a:t>
            </a:r>
            <a:r>
              <a:rPr lang="en-US" dirty="0" smtClean="0"/>
              <a:t>decision</a:t>
            </a:r>
            <a:r>
              <a:rPr lang="en-US" baseline="0" dirty="0" smtClean="0"/>
              <a:t> maker to select the option to implement based on both crash reductions and costs per crash reduced. </a:t>
            </a:r>
          </a:p>
          <a:p>
            <a:r>
              <a:rPr lang="en-US" baseline="0" dirty="0" smtClean="0"/>
              <a:t>It should be noted that a simplistic approach was undertaken here to estimate the costs for the life time of the project. In this case, the lane widening will be for 10years while the shoulder paving will be for 20 years and this difference should be accounted for. A more detailed analysis using Present Worth Value and estimated interests for the life of the project should be </a:t>
            </a:r>
            <a:r>
              <a:rPr lang="en-US" baseline="0" dirty="0" err="1" smtClean="0"/>
              <a:t>underatken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50</a:t>
            </a:fld>
            <a:endParaRPr lang="en-US" dirty="0"/>
          </a:p>
        </p:txBody>
      </p:sp>
    </p:spTree>
    <p:extLst>
      <p:ext uri="{BB962C8B-B14F-4D97-AF65-F5344CB8AC3E}">
        <p14:creationId xmlns:p14="http://schemas.microsoft.com/office/powerpoint/2010/main" val="1205706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possible that a specific treatment aimed to improve safety may not reduce the total number of crashes but have an effect on the crash severity distribution. For example, the installation of a median cable barrier will not reduce the number of run off the road crashes but it will reduce the number of sever crashes. In this case, the cost-benefit analysis will account for the estimated monetary benefits of reduced sever crashes and allow for a more appropriate estimation of the potential gains. </a:t>
            </a:r>
          </a:p>
          <a:p>
            <a:endParaRPr lang="en-US" baseline="0" dirty="0" smtClean="0"/>
          </a:p>
          <a:p>
            <a:r>
              <a:rPr lang="en-US" baseline="0" dirty="0" smtClean="0"/>
              <a:t>Another issue of concern is that benefits need to be considered over the lifetime of the project and their value should be converted to their net present value using appropriate methods.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51</a:t>
            </a:fld>
            <a:endParaRPr lang="en-US" dirty="0"/>
          </a:p>
        </p:txBody>
      </p:sp>
    </p:spTree>
    <p:extLst>
      <p:ext uri="{BB962C8B-B14F-4D97-AF65-F5344CB8AC3E}">
        <p14:creationId xmlns:p14="http://schemas.microsoft.com/office/powerpoint/2010/main" val="38667775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FHWA has developed associated comprehensive costs for each severity level and those are shown above. The</a:t>
            </a:r>
            <a:r>
              <a:rPr lang="en-US" baseline="0" dirty="0" smtClean="0"/>
              <a:t> values can be used to estimate the average crash cost based on the severity distribution of the crashes or can be used to estimate the benefits from reduction in one specific (or combination) of crash severity level(s).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52</a:t>
            </a:fld>
            <a:endParaRPr lang="en-US" dirty="0"/>
          </a:p>
        </p:txBody>
      </p:sp>
    </p:spTree>
    <p:extLst>
      <p:ext uri="{BB962C8B-B14F-4D97-AF65-F5344CB8AC3E}">
        <p14:creationId xmlns:p14="http://schemas.microsoft.com/office/powerpoint/2010/main" val="2341968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example, the distribution of crash severity for a site is used to estimate the average crash cost for the site. Using the gains in safety by utilizing option 1 in the previous example and assuming no change in severity distribution, the annual gains per mile can be estimated. This value can be converted to the net present worth over the lifetime of he project to estimate the actual benefits from the improvement.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53</a:t>
            </a:fld>
            <a:endParaRPr lang="en-US" dirty="0"/>
          </a:p>
        </p:txBody>
      </p:sp>
    </p:spTree>
    <p:extLst>
      <p:ext uri="{BB962C8B-B14F-4D97-AF65-F5344CB8AC3E}">
        <p14:creationId xmlns:p14="http://schemas.microsoft.com/office/powerpoint/2010/main" val="4286747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estimated number of crashes per mile per year for each of the alternatives considered. It is apparent that the 4-lane option will result in the larger number of crash reduction. However, one needs to consider the associated costs with each solution and determine the system wide implications.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56</a:t>
            </a:fld>
            <a:endParaRPr lang="en-US" dirty="0"/>
          </a:p>
        </p:txBody>
      </p:sp>
    </p:spTree>
    <p:extLst>
      <p:ext uri="{BB962C8B-B14F-4D97-AF65-F5344CB8AC3E}">
        <p14:creationId xmlns:p14="http://schemas.microsoft.com/office/powerpoint/2010/main" val="336758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me back</a:t>
            </a:r>
            <a:r>
              <a:rPr lang="en-US" baseline="0" dirty="0" smtClean="0"/>
              <a:t> to my first slide. We can think of the typical section on top as the Green Book solution, and the typical section on the bottom as the Practical Solution.</a:t>
            </a:r>
          </a:p>
          <a:p>
            <a:endParaRPr lang="en-US" baseline="0" dirty="0" smtClean="0"/>
          </a:p>
          <a:p>
            <a:r>
              <a:rPr lang="en-US" baseline="0" dirty="0" smtClean="0"/>
              <a:t>And for the question I said I would answer:  Can we know the differences in safety of these two alternatives?  The answer is:  YES…we have the Highway Safety Manual.</a:t>
            </a:r>
          </a:p>
          <a:p>
            <a:endParaRPr lang="en-US" baseline="0" dirty="0" smtClean="0"/>
          </a:p>
          <a:p>
            <a:r>
              <a:rPr lang="en-US" baseline="0" dirty="0" smtClean="0"/>
              <a:t>Going a little further:  Should we know the differences in safety?  YES!</a:t>
            </a:r>
          </a:p>
          <a:p>
            <a:endParaRPr lang="en-US" baseline="0" dirty="0" smtClean="0"/>
          </a:p>
          <a:p>
            <a:r>
              <a:rPr lang="en-US" baseline="0" dirty="0" smtClean="0"/>
              <a:t>Quite frankly, because the Highway Safety Manual gives us the tools to know the safety differences of these alternatives, then we SHOULD be using those tools to quantify those differences.</a:t>
            </a:r>
          </a:p>
          <a:p>
            <a:endParaRPr lang="en-US" baseline="0" dirty="0" smtClean="0"/>
          </a:p>
          <a:p>
            <a:r>
              <a:rPr lang="en-US" baseline="0" dirty="0" smtClean="0"/>
              <a:t>I’ll jump off my soap box, and turn it over to Eric.  He’s going to go into further detail on some of the tools within the Highway Safety Manual.</a:t>
            </a:r>
            <a:endParaRPr lang="en-US" dirty="0"/>
          </a:p>
        </p:txBody>
      </p:sp>
      <p:sp>
        <p:nvSpPr>
          <p:cNvPr id="4" name="Slide Number Placeholder 3"/>
          <p:cNvSpPr>
            <a:spLocks noGrp="1"/>
          </p:cNvSpPr>
          <p:nvPr>
            <p:ph type="sldNum" sz="quarter" idx="10"/>
          </p:nvPr>
        </p:nvSpPr>
        <p:spPr/>
        <p:txBody>
          <a:bodyPr/>
          <a:lstStyle/>
          <a:p>
            <a:pPr>
              <a:defRPr/>
            </a:pPr>
            <a:fld id="{652F61FE-AE0D-4BB5-ACB2-5061C85A50C1}" type="slidenum">
              <a:rPr lang="en-US" smtClean="0"/>
              <a:pPr>
                <a:defRPr/>
              </a:pPr>
              <a:t>6</a:t>
            </a:fld>
            <a:endParaRPr lang="en-US"/>
          </a:p>
        </p:txBody>
      </p:sp>
    </p:spTree>
    <p:extLst>
      <p:ext uri="{BB962C8B-B14F-4D97-AF65-F5344CB8AC3E}">
        <p14:creationId xmlns:p14="http://schemas.microsoft.com/office/powerpoint/2010/main" val="216454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50E5920-F7E5-4184-97B1-D749336748EA}" type="slidenum">
              <a:rPr lang="en-US" smtClean="0"/>
              <a:pPr/>
              <a:t>8</a:t>
            </a:fld>
            <a:endParaRPr lang="en-US" dirty="0" smtClean="0"/>
          </a:p>
        </p:txBody>
      </p:sp>
      <p:sp>
        <p:nvSpPr>
          <p:cNvPr id="27651" name="Rectangle 2"/>
          <p:cNvSpPr>
            <a:spLocks noGrp="1" noRot="1" noChangeAspect="1" noChangeArrowheads="1" noTextEdit="1"/>
          </p:cNvSpPr>
          <p:nvPr>
            <p:ph type="sldImg"/>
          </p:nvPr>
        </p:nvSpPr>
        <p:spPr>
          <a:xfrm>
            <a:off x="2973388" y="549275"/>
            <a:ext cx="3656012" cy="2743200"/>
          </a:xfrm>
          <a:ln/>
        </p:spPr>
      </p:sp>
      <p:sp>
        <p:nvSpPr>
          <p:cNvPr id="27652" name="Rectangle 3"/>
          <p:cNvSpPr>
            <a:spLocks noGrp="1" noChangeArrowheads="1"/>
          </p:cNvSpPr>
          <p:nvPr>
            <p:ph type="body" idx="1"/>
          </p:nvPr>
        </p:nvSpPr>
        <p:spPr>
          <a:xfrm>
            <a:off x="1279525" y="3475038"/>
            <a:ext cx="7042150" cy="3290887"/>
          </a:xfrm>
          <a:noFill/>
          <a:ln/>
        </p:spPr>
        <p:txBody>
          <a:bodyPr lIns="96428" tIns="48214" rIns="96428" bIns="48214"/>
          <a:lstStyle/>
          <a:p>
            <a:r>
              <a:rPr lang="en-US" dirty="0" smtClean="0"/>
              <a:t>Until recently</a:t>
            </a:r>
            <a:r>
              <a:rPr lang="en-US" baseline="0" dirty="0" smtClean="0"/>
              <a:t>, transportation p</a:t>
            </a:r>
            <a:r>
              <a:rPr lang="en-US" dirty="0" smtClean="0"/>
              <a:t>rofessionals did not have a single national resource to use in estimating safety</a:t>
            </a:r>
            <a:r>
              <a:rPr lang="en-US" baseline="0" dirty="0" smtClean="0"/>
              <a:t> performance. The HSM provides professionals with a much needed resource </a:t>
            </a:r>
            <a:r>
              <a:rPr lang="en-US" dirty="0" smtClean="0"/>
              <a:t>where current knowledge, techniques, and methodologies to estimate future crash frequency and severity are presented. Professional now have a set of predictive methodologies that can use in predicting</a:t>
            </a:r>
            <a:r>
              <a:rPr lang="en-US" baseline="0" dirty="0" smtClean="0"/>
              <a:t> crashes and quantitatively evaluate alternative designs. T</a:t>
            </a:r>
            <a:r>
              <a:rPr lang="en-US" dirty="0" smtClean="0"/>
              <a:t>he new methods in the HSM are more statistically rigorous and reduce past issues of random variations of crash data. </a:t>
            </a:r>
          </a:p>
        </p:txBody>
      </p:sp>
    </p:spTree>
    <p:extLst>
      <p:ext uri="{BB962C8B-B14F-4D97-AF65-F5344CB8AC3E}">
        <p14:creationId xmlns:p14="http://schemas.microsoft.com/office/powerpoint/2010/main" val="239425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24701"/>
            <a:fld id="{71EF1EF4-7964-402A-BB12-B8882D5E3BCA}" type="slidenum">
              <a:rPr lang="en-US" smtClean="0">
                <a:solidFill>
                  <a:srgbClr val="1F497D"/>
                </a:solidFill>
              </a:rPr>
              <a:pPr defTabSz="924701"/>
              <a:t>9</a:t>
            </a:fld>
            <a:endParaRPr lang="en-US" dirty="0" smtClean="0">
              <a:solidFill>
                <a:srgbClr val="1F497D"/>
              </a:solidFill>
            </a:endParaRPr>
          </a:p>
        </p:txBody>
      </p:sp>
      <p:sp>
        <p:nvSpPr>
          <p:cNvPr id="59395" name="Rectangle 2"/>
          <p:cNvSpPr>
            <a:spLocks noGrp="1" noRot="1" noChangeAspect="1" noChangeArrowheads="1" noTextEdit="1"/>
          </p:cNvSpPr>
          <p:nvPr>
            <p:ph type="sldImg"/>
          </p:nvPr>
        </p:nvSpPr>
        <p:spPr>
          <a:xfrm>
            <a:off x="2971800" y="547688"/>
            <a:ext cx="3659188" cy="2744787"/>
          </a:xfrm>
          <a:ln/>
        </p:spPr>
      </p:sp>
      <p:sp>
        <p:nvSpPr>
          <p:cNvPr id="59396" name="Rectangle 3"/>
          <p:cNvSpPr>
            <a:spLocks noGrp="1" noChangeArrowheads="1"/>
          </p:cNvSpPr>
          <p:nvPr>
            <p:ph type="body" idx="1"/>
          </p:nvPr>
        </p:nvSpPr>
        <p:spPr>
          <a:xfrm>
            <a:off x="1279328" y="3474963"/>
            <a:ext cx="7042547" cy="3292324"/>
          </a:xfrm>
          <a:noFill/>
          <a:ln/>
        </p:spPr>
        <p:txBody>
          <a:bodyPr/>
          <a:lstStyle/>
          <a:p>
            <a:r>
              <a:rPr lang="en-US" sz="1600" dirty="0" smtClean="0"/>
              <a:t>The HSM can answer</a:t>
            </a:r>
            <a:r>
              <a:rPr lang="en-US" sz="1600" baseline="0" dirty="0" smtClean="0"/>
              <a:t> these questions by</a:t>
            </a:r>
            <a:r>
              <a:rPr lang="en-US" sz="1600" dirty="0" smtClean="0"/>
              <a:t>:</a:t>
            </a:r>
          </a:p>
          <a:p>
            <a:pPr marL="285750" indent="-285750">
              <a:buFont typeface="Arial" panose="020B0604020202020204" pitchFamily="34" charset="0"/>
              <a:buChar char="•"/>
            </a:pPr>
            <a:r>
              <a:rPr lang="en-US" sz="1600" dirty="0" smtClean="0"/>
              <a:t>Providing proven and vetted science-based approach to quantifying safety effects of decisions and actions a professional contemplates</a:t>
            </a:r>
          </a:p>
          <a:p>
            <a:pPr marL="285750" indent="-285750">
              <a:buFont typeface="Arial" panose="020B0604020202020204" pitchFamily="34" charset="0"/>
              <a:buChar char="•"/>
            </a:pPr>
            <a:r>
              <a:rPr lang="en-US" sz="1600" dirty="0" smtClean="0"/>
              <a:t>Providing common knowledge base, language and basis for reasoned safety judgments</a:t>
            </a:r>
          </a:p>
          <a:p>
            <a:pPr marL="285750" indent="-285750">
              <a:buFont typeface="Arial" panose="020B0604020202020204" pitchFamily="34" charset="0"/>
              <a:buChar char="•"/>
            </a:pPr>
            <a:r>
              <a:rPr lang="en-US" sz="1600" dirty="0" smtClean="0"/>
              <a:t>Allowing incorporation of safety to same level of importance as other factors</a:t>
            </a:r>
          </a:p>
          <a:p>
            <a:pPr marL="285750" indent="-285750">
              <a:buFont typeface="Arial" panose="020B0604020202020204" pitchFamily="34" charset="0"/>
              <a:buChar char="•"/>
            </a:pPr>
            <a:r>
              <a:rPr lang="en-US" sz="1600" dirty="0" smtClean="0"/>
              <a:t>Not increasing risk of tort liability</a:t>
            </a:r>
          </a:p>
          <a:p>
            <a:endParaRPr lang="en-US" sz="1600" dirty="0" smtClean="0"/>
          </a:p>
        </p:txBody>
      </p:sp>
    </p:spTree>
    <p:extLst>
      <p:ext uri="{BB962C8B-B14F-4D97-AF65-F5344CB8AC3E}">
        <p14:creationId xmlns:p14="http://schemas.microsoft.com/office/powerpoint/2010/main" val="401675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p>
            <a:pPr defTabSz="924701"/>
            <a:r>
              <a:rPr lang="en-US" dirty="0" smtClean="0"/>
              <a:t>HSM Practitioner's Guide for Two-Lane Rural Highways</a:t>
            </a:r>
          </a:p>
        </p:txBody>
      </p:sp>
      <p:sp>
        <p:nvSpPr>
          <p:cNvPr id="73731" name="Rectangle 3"/>
          <p:cNvSpPr>
            <a:spLocks noGrp="1" noChangeArrowheads="1"/>
          </p:cNvSpPr>
          <p:nvPr>
            <p:ph type="dt" sz="quarter" idx="1"/>
          </p:nvPr>
        </p:nvSpPr>
        <p:spPr>
          <a:noFill/>
        </p:spPr>
        <p:txBody>
          <a:bodyPr/>
          <a:lstStyle/>
          <a:p>
            <a:pPr defTabSz="924701"/>
            <a:r>
              <a:rPr lang="en-US" dirty="0" smtClean="0"/>
              <a:t>August 2010</a:t>
            </a:r>
          </a:p>
        </p:txBody>
      </p:sp>
      <p:sp>
        <p:nvSpPr>
          <p:cNvPr id="73732" name="Rectangle 7"/>
          <p:cNvSpPr>
            <a:spLocks noGrp="1" noChangeArrowheads="1"/>
          </p:cNvSpPr>
          <p:nvPr>
            <p:ph type="sldNum" sz="quarter" idx="5"/>
          </p:nvPr>
        </p:nvSpPr>
        <p:spPr>
          <a:noFill/>
        </p:spPr>
        <p:txBody>
          <a:bodyPr/>
          <a:lstStyle/>
          <a:p>
            <a:pPr defTabSz="924701"/>
            <a:r>
              <a:rPr lang="en-US" dirty="0" smtClean="0"/>
              <a:t>1-</a:t>
            </a:r>
            <a:fld id="{66A4793A-2FBB-46DA-AEBB-BB6F6B3D223A}" type="slidenum">
              <a:rPr lang="en-US" smtClean="0"/>
              <a:pPr defTabSz="924701"/>
              <a:t>10</a:t>
            </a:fld>
            <a:endParaRPr lang="en-US" dirty="0" smtClean="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106265" y="3391506"/>
            <a:ext cx="9388673" cy="3840238"/>
          </a:xfrm>
          <a:noFill/>
          <a:ln/>
        </p:spPr>
        <p:txBody>
          <a:bodyPr/>
          <a:lstStyle/>
          <a:p>
            <a:r>
              <a:rPr lang="en-US" b="1" dirty="0" smtClean="0"/>
              <a:t>Purpose of the HSM</a:t>
            </a:r>
          </a:p>
          <a:p>
            <a:r>
              <a:rPr lang="en-US" dirty="0" smtClean="0"/>
              <a:t>The </a:t>
            </a:r>
            <a:r>
              <a:rPr lang="en-US" i="1" dirty="0" smtClean="0"/>
              <a:t>Highway Safety Manual (HSM) is a resource that provides safety knowledge and tools in a useful form to </a:t>
            </a:r>
            <a:r>
              <a:rPr lang="en-US" dirty="0" smtClean="0"/>
              <a:t>facilitate improved decision making based on safety performance. The focus of the HSM is to provide quantitative information for decision making. The HSM assembles currently available information and methodologies on measuring, estimating and evaluating roadways in terms of crash frequency (number of crashes per year) and crash severity (level of injuries due to crashes). The HSM presents tools and methodologies for consideration of “safety” across the range of highway activities: planning, programming, project development, construction, operations, and maintenance. The purpose is to convey present knowledge regarding highway safety information for use by a broad array of  transportation professionals.</a:t>
            </a:r>
          </a:p>
        </p:txBody>
      </p:sp>
    </p:spTree>
    <p:extLst>
      <p:ext uri="{BB962C8B-B14F-4D97-AF65-F5344CB8AC3E}">
        <p14:creationId xmlns:p14="http://schemas.microsoft.com/office/powerpoint/2010/main" val="304577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t>Design Guidelines &amp; Safety</a:t>
            </a:r>
          </a:p>
        </p:txBody>
      </p:sp>
      <p:sp>
        <p:nvSpPr>
          <p:cNvPr id="7" name="Rectangle 7"/>
          <p:cNvSpPr>
            <a:spLocks noGrp="1" noChangeArrowheads="1"/>
          </p:cNvSpPr>
          <p:nvPr>
            <p:ph type="sldNum" sz="quarter" idx="5"/>
          </p:nvPr>
        </p:nvSpPr>
        <p:spPr>
          <a:ln/>
        </p:spPr>
        <p:txBody>
          <a:bodyPr/>
          <a:lstStyle/>
          <a:p>
            <a:fld id="{B25908C4-A711-43C0-8439-4EE74C2FA647}" type="slidenum">
              <a:rPr lang="en-US" altLang="en-US"/>
              <a:pPr/>
              <a:t>11</a:t>
            </a:fld>
            <a:endParaRPr lang="en-US" altLang="en-US" dirty="0"/>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r>
              <a:rPr lang="en-US" altLang="en-US" dirty="0"/>
              <a:t>Provide your answer here:</a:t>
            </a:r>
          </a:p>
          <a:p>
            <a:r>
              <a:rPr lang="en-US" altLang="en-US" dirty="0"/>
              <a:t>	1. </a:t>
            </a:r>
            <a:r>
              <a:rPr lang="en-US" altLang="en-US" u="sng" dirty="0"/>
              <a:t>            	</a:t>
            </a:r>
            <a:endParaRPr lang="en-US" altLang="en-US" dirty="0"/>
          </a:p>
          <a:p>
            <a:r>
              <a:rPr lang="en-US" altLang="en-US" dirty="0"/>
              <a:t>	2.</a:t>
            </a:r>
            <a:r>
              <a:rPr lang="en-US" altLang="en-US" u="sng" dirty="0"/>
              <a:t>              	</a:t>
            </a:r>
          </a:p>
          <a:p>
            <a:r>
              <a:rPr lang="en-US" altLang="en-US" dirty="0"/>
              <a:t>	3. </a:t>
            </a:r>
            <a:r>
              <a:rPr lang="en-US" altLang="en-US" u="sng" dirty="0"/>
              <a:t>              	</a:t>
            </a:r>
          </a:p>
          <a:p>
            <a:r>
              <a:rPr lang="en-US" altLang="en-US" dirty="0"/>
              <a:t> </a:t>
            </a:r>
            <a:r>
              <a:rPr lang="en-US" altLang="en-US" u="sng" dirty="0"/>
              <a:t>                                               </a:t>
            </a:r>
          </a:p>
        </p:txBody>
      </p:sp>
    </p:spTree>
    <p:extLst>
      <p:ext uri="{BB962C8B-B14F-4D97-AF65-F5344CB8AC3E}">
        <p14:creationId xmlns:p14="http://schemas.microsoft.com/office/powerpoint/2010/main" val="262532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224525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3770132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50143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495800"/>
          </a:xfrm>
        </p:spPr>
        <p:txBody>
          <a:bodyPr/>
          <a:lstStyle/>
          <a:p>
            <a:r>
              <a:rPr lang="en-US" dirty="0" smtClean="0"/>
              <a:t>Click icon to add chart</a:t>
            </a:r>
            <a:endParaRPr lang="en-US" dirty="0"/>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3CD2FC51-1B1E-4301-82B0-298F9C0A68EB}" type="datetimeFigureOut">
              <a:rPr lang="en-US" smtClean="0"/>
              <a:t>9/7/2016</a:t>
            </a:fld>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3611318-DFBD-433B-BBE1-E67432AAA34F}" type="slidenum">
              <a:rPr lang="en-US" smtClean="0"/>
              <a:t>‹#›</a:t>
            </a:fld>
            <a:endParaRPr lang="en-US" dirty="0"/>
          </a:p>
        </p:txBody>
      </p:sp>
    </p:spTree>
    <p:extLst>
      <p:ext uri="{BB962C8B-B14F-4D97-AF65-F5344CB8AC3E}">
        <p14:creationId xmlns:p14="http://schemas.microsoft.com/office/powerpoint/2010/main" val="351614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495800"/>
          </a:xfrm>
        </p:spPr>
        <p:txBody>
          <a:bodyPr/>
          <a:lstStyle/>
          <a:p>
            <a:r>
              <a:rPr lang="en-US" dirty="0" smtClean="0"/>
              <a:t>Click icon to add chart</a:t>
            </a:r>
            <a:endParaRPr lang="en-US" dirty="0"/>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3CD2FC51-1B1E-4301-82B0-298F9C0A68EB}" type="datetimeFigureOut">
              <a:rPr lang="en-US" smtClean="0"/>
              <a:t>9/7/2016</a:t>
            </a:fld>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3611318-DFBD-433B-BBE1-E67432AAA34F}" type="slidenum">
              <a:rPr lang="en-US" smtClean="0"/>
              <a:t>‹#›</a:t>
            </a:fld>
            <a:endParaRPr lang="en-US" dirty="0"/>
          </a:p>
        </p:txBody>
      </p:sp>
    </p:spTree>
    <p:extLst>
      <p:ext uri="{BB962C8B-B14F-4D97-AF65-F5344CB8AC3E}">
        <p14:creationId xmlns:p14="http://schemas.microsoft.com/office/powerpoint/2010/main" val="63875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262405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427625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215573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132404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27788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265264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279855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2FC51-1B1E-4301-82B0-298F9C0A68EB}" type="datetimeFigureOut">
              <a:rPr lang="en-US" smtClean="0"/>
              <a:t>9/7/2016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611318-DFBD-433B-BBE1-E67432AAA34F}" type="slidenum">
              <a:rPr lang="en-US" smtClean="0"/>
              <a:t>‹#›</a:t>
            </a:fld>
            <a:endParaRPr lang="en-US" dirty="0"/>
          </a:p>
        </p:txBody>
      </p:sp>
    </p:spTree>
    <p:extLst>
      <p:ext uri="{BB962C8B-B14F-4D97-AF65-F5344CB8AC3E}">
        <p14:creationId xmlns:p14="http://schemas.microsoft.com/office/powerpoint/2010/main" val="135626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2FC51-1B1E-4301-82B0-298F9C0A68EB}" type="datetimeFigureOut">
              <a:rPr lang="en-US" smtClean="0"/>
              <a:t>9/7/2016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11318-DFBD-433B-BBE1-E67432AAA34F}" type="slidenum">
              <a:rPr lang="en-US" smtClean="0"/>
              <a:t>‹#›</a:t>
            </a:fld>
            <a:endParaRPr lang="en-US" dirty="0"/>
          </a:p>
        </p:txBody>
      </p:sp>
      <p:sp>
        <p:nvSpPr>
          <p:cNvPr id="7" name="Rectangle 6"/>
          <p:cNvSpPr/>
          <p:nvPr userDrawn="1"/>
        </p:nvSpPr>
        <p:spPr>
          <a:xfrm>
            <a:off x="0" y="5943600"/>
            <a:ext cx="9144000" cy="914400"/>
          </a:xfrm>
          <a:prstGeom prst="rect">
            <a:avLst/>
          </a:prstGeom>
          <a:solidFill>
            <a:srgbClr val="25408F"/>
          </a:solidFill>
          <a:ln>
            <a:solidFill>
              <a:srgbClr val="254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600" y="6147376"/>
            <a:ext cx="2497420" cy="506848"/>
          </a:xfrm>
          <a:prstGeom prst="rect">
            <a:avLst/>
          </a:prstGeom>
        </p:spPr>
      </p:pic>
      <p:pic>
        <p:nvPicPr>
          <p:cNvPr id="10242" name="Picture 2" descr="Image result for kytc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38930" y="6009240"/>
            <a:ext cx="783120" cy="78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7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Mike.Vaughn@ky.gov" TargetMode="External"/><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hyperlink" Target="mailto:Eric.green@uky.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dirty="0" smtClean="0"/>
              <a:t>Highway Safety Manual at the Project Level</a:t>
            </a:r>
            <a:endParaRPr lang="en-US" dirty="0"/>
          </a:p>
        </p:txBody>
      </p:sp>
      <p:sp>
        <p:nvSpPr>
          <p:cNvPr id="3" name="Subtitle 2"/>
          <p:cNvSpPr>
            <a:spLocks noGrp="1"/>
          </p:cNvSpPr>
          <p:nvPr>
            <p:ph type="subTitle" idx="1"/>
          </p:nvPr>
        </p:nvSpPr>
        <p:spPr>
          <a:xfrm>
            <a:off x="1295400" y="1676400"/>
            <a:ext cx="6400800" cy="1752600"/>
          </a:xfrm>
        </p:spPr>
        <p:txBody>
          <a:bodyPr/>
          <a:lstStyle/>
          <a:p>
            <a:r>
              <a:rPr lang="en-US" i="1" dirty="0" smtClean="0"/>
              <a:t>Partnering Conference 2016</a:t>
            </a:r>
            <a:endParaRPr lang="en-US" i="1" dirty="0"/>
          </a:p>
        </p:txBody>
      </p:sp>
      <p:sp>
        <p:nvSpPr>
          <p:cNvPr id="4" name="TextBox 3"/>
          <p:cNvSpPr txBox="1"/>
          <p:nvPr/>
        </p:nvSpPr>
        <p:spPr>
          <a:xfrm>
            <a:off x="76200" y="3733800"/>
            <a:ext cx="4654296" cy="892552"/>
          </a:xfrm>
          <a:prstGeom prst="rect">
            <a:avLst/>
          </a:prstGeom>
          <a:noFill/>
        </p:spPr>
        <p:txBody>
          <a:bodyPr wrap="square" rtlCol="0">
            <a:spAutoFit/>
          </a:bodyPr>
          <a:lstStyle/>
          <a:p>
            <a:pPr algn="ctr"/>
            <a:r>
              <a:rPr lang="en-US" sz="2600" dirty="0" smtClean="0"/>
              <a:t>Eric Green, MSCE, PE </a:t>
            </a:r>
          </a:p>
          <a:p>
            <a:pPr algn="ctr"/>
            <a:r>
              <a:rPr lang="en-US" sz="2600" dirty="0" smtClean="0"/>
              <a:t>Kentucky Transportation Center</a:t>
            </a:r>
          </a:p>
        </p:txBody>
      </p:sp>
      <p:sp>
        <p:nvSpPr>
          <p:cNvPr id="5" name="TextBox 4"/>
          <p:cNvSpPr txBox="1"/>
          <p:nvPr/>
        </p:nvSpPr>
        <p:spPr>
          <a:xfrm>
            <a:off x="4757928" y="3745230"/>
            <a:ext cx="4462272" cy="1292662"/>
          </a:xfrm>
          <a:prstGeom prst="rect">
            <a:avLst/>
          </a:prstGeom>
          <a:noFill/>
        </p:spPr>
        <p:txBody>
          <a:bodyPr wrap="square" rtlCol="0">
            <a:spAutoFit/>
          </a:bodyPr>
          <a:lstStyle/>
          <a:p>
            <a:pPr algn="ctr"/>
            <a:r>
              <a:rPr lang="en-US" sz="2600" dirty="0" smtClean="0"/>
              <a:t>Mike Vaughn</a:t>
            </a:r>
          </a:p>
          <a:p>
            <a:pPr algn="ctr"/>
            <a:r>
              <a:rPr lang="en-US" sz="2600" dirty="0" smtClean="0"/>
              <a:t>Kentucky Transportation </a:t>
            </a:r>
            <a:r>
              <a:rPr lang="en-US" sz="2600" dirty="0" smtClean="0"/>
              <a:t>Cabinet</a:t>
            </a:r>
            <a:endParaRPr lang="en-US" sz="2600" dirty="0" smtClean="0"/>
          </a:p>
        </p:txBody>
      </p:sp>
    </p:spTree>
    <p:extLst>
      <p:ext uri="{BB962C8B-B14F-4D97-AF65-F5344CB8AC3E}">
        <p14:creationId xmlns:p14="http://schemas.microsoft.com/office/powerpoint/2010/main" val="69609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Highway Safety Manual Purpose</a:t>
            </a:r>
            <a:endParaRPr lang="en-US" dirty="0"/>
          </a:p>
        </p:txBody>
      </p:sp>
      <p:sp>
        <p:nvSpPr>
          <p:cNvPr id="4" name="Content Placeholder 3"/>
          <p:cNvSpPr>
            <a:spLocks noGrp="1"/>
          </p:cNvSpPr>
          <p:nvPr>
            <p:ph idx="1"/>
          </p:nvPr>
        </p:nvSpPr>
        <p:spPr/>
        <p:txBody>
          <a:bodyPr/>
          <a:lstStyle/>
          <a:p>
            <a:r>
              <a:rPr lang="en-US" dirty="0" smtClean="0"/>
              <a:t>Resource for professionals</a:t>
            </a:r>
          </a:p>
          <a:p>
            <a:r>
              <a:rPr lang="en-US" dirty="0" smtClean="0"/>
              <a:t>Safety knowledge</a:t>
            </a:r>
          </a:p>
          <a:p>
            <a:r>
              <a:rPr lang="en-US" dirty="0" smtClean="0"/>
              <a:t>Decision making tools</a:t>
            </a:r>
          </a:p>
          <a:p>
            <a:endParaRPr lang="en-US" dirty="0"/>
          </a:p>
        </p:txBody>
      </p:sp>
    </p:spTree>
    <p:extLst>
      <p:ext uri="{BB962C8B-B14F-4D97-AF65-F5344CB8AC3E}">
        <p14:creationId xmlns:p14="http://schemas.microsoft.com/office/powerpoint/2010/main" val="87666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ltLang="en-US" dirty="0" smtClean="0"/>
              <a:t>A </a:t>
            </a:r>
            <a:r>
              <a:rPr lang="en-US" altLang="en-US" dirty="0"/>
              <a:t>Safe Roadway?</a:t>
            </a:r>
          </a:p>
        </p:txBody>
      </p:sp>
      <p:sp>
        <p:nvSpPr>
          <p:cNvPr id="424963" name="Rectangle 3"/>
          <p:cNvSpPr>
            <a:spLocks noGrp="1" noChangeArrowheads="1"/>
          </p:cNvSpPr>
          <p:nvPr>
            <p:ph type="body" idx="1"/>
          </p:nvPr>
        </p:nvSpPr>
        <p:spPr>
          <a:xfrm>
            <a:off x="728662" y="1600200"/>
            <a:ext cx="7958138" cy="2209800"/>
          </a:xfrm>
          <a:noFill/>
          <a:ln/>
        </p:spPr>
        <p:txBody>
          <a:bodyPr/>
          <a:lstStyle/>
          <a:p>
            <a:pPr>
              <a:buFont typeface="Monotype Sorts" pitchFamily="2" charset="2"/>
              <a:buNone/>
            </a:pPr>
            <a:r>
              <a:rPr lang="en-US" altLang="en-US" sz="4000" dirty="0"/>
              <a:t>	</a:t>
            </a:r>
            <a:r>
              <a:rPr lang="en-US" altLang="en-US" sz="4000" dirty="0" smtClean="0"/>
              <a:t>List </a:t>
            </a:r>
            <a:r>
              <a:rPr lang="en-US" altLang="en-US" sz="4000" dirty="0"/>
              <a:t>what are the top three items that make a roadway safe</a:t>
            </a:r>
          </a:p>
        </p:txBody>
      </p:sp>
      <p:sp>
        <p:nvSpPr>
          <p:cNvPr id="424965" name="Text Box 5"/>
          <p:cNvSpPr txBox="1">
            <a:spLocks noChangeArrowheads="1"/>
          </p:cNvSpPr>
          <p:nvPr/>
        </p:nvSpPr>
        <p:spPr bwMode="auto">
          <a:xfrm>
            <a:off x="8883650" y="6400800"/>
            <a:ext cx="18415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spcBef>
                <a:spcPct val="0"/>
              </a:spcBef>
            </a:pPr>
            <a:endParaRPr lang="en-US" altLang="en-US" sz="2400" dirty="0">
              <a:latin typeface="Wingdings" pitchFamily="2" charset="2"/>
            </a:endParaRPr>
          </a:p>
        </p:txBody>
      </p:sp>
    </p:spTree>
    <p:extLst>
      <p:ext uri="{BB962C8B-B14F-4D97-AF65-F5344CB8AC3E}">
        <p14:creationId xmlns:p14="http://schemas.microsoft.com/office/powerpoint/2010/main" val="3997128128"/>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ltLang="en-US" dirty="0" smtClean="0"/>
              <a:t>Safe </a:t>
            </a:r>
            <a:r>
              <a:rPr lang="en-US" altLang="en-US" dirty="0"/>
              <a:t>Roadway?</a:t>
            </a:r>
          </a:p>
        </p:txBody>
      </p:sp>
      <p:pic>
        <p:nvPicPr>
          <p:cNvPr id="561161" name="Picture 9" descr="US27 015"/>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255594" y="1143000"/>
            <a:ext cx="62992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55" name="Text Box 3"/>
          <p:cNvSpPr txBox="1">
            <a:spLocks noChangeArrowheads="1"/>
          </p:cNvSpPr>
          <p:nvPr/>
        </p:nvSpPr>
        <p:spPr bwMode="auto">
          <a:xfrm>
            <a:off x="8883650" y="6400800"/>
            <a:ext cx="18415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spcBef>
                <a:spcPct val="0"/>
              </a:spcBef>
            </a:pPr>
            <a:endParaRPr lang="en-US" altLang="en-US" sz="2400" dirty="0">
              <a:latin typeface="Wingdings" pitchFamily="2" charset="2"/>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430141294"/>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9" name="Picture 7" descr="US68_3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5594" y="1143000"/>
            <a:ext cx="62992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54" name="Rectangle 2"/>
          <p:cNvSpPr>
            <a:spLocks noGrp="1" noChangeArrowheads="1"/>
          </p:cNvSpPr>
          <p:nvPr>
            <p:ph type="title"/>
          </p:nvPr>
        </p:nvSpPr>
        <p:spPr/>
        <p:txBody>
          <a:bodyPr/>
          <a:lstStyle/>
          <a:p>
            <a:r>
              <a:rPr lang="en-US" altLang="en-US" dirty="0" smtClean="0"/>
              <a:t>Safe </a:t>
            </a:r>
            <a:r>
              <a:rPr lang="en-US" altLang="en-US" dirty="0"/>
              <a:t>Roadway?</a:t>
            </a:r>
          </a:p>
        </p:txBody>
      </p:sp>
      <p:sp>
        <p:nvSpPr>
          <p:cNvPr id="561155" name="Text Box 3"/>
          <p:cNvSpPr txBox="1">
            <a:spLocks noChangeArrowheads="1"/>
          </p:cNvSpPr>
          <p:nvPr/>
        </p:nvSpPr>
        <p:spPr bwMode="auto">
          <a:xfrm>
            <a:off x="8883650" y="6400800"/>
            <a:ext cx="184150" cy="4572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pPr algn="ctr">
              <a:spcBef>
                <a:spcPct val="0"/>
              </a:spcBef>
            </a:pPr>
            <a:endParaRPr lang="en-US" altLang="en-US" sz="2400" dirty="0">
              <a:latin typeface="Wingdings" pitchFamily="2" charset="2"/>
            </a:endParaRPr>
          </a:p>
        </p:txBody>
      </p:sp>
    </p:spTree>
    <p:extLst>
      <p:ext uri="{BB962C8B-B14F-4D97-AF65-F5344CB8AC3E}">
        <p14:creationId xmlns:p14="http://schemas.microsoft.com/office/powerpoint/2010/main" val="1110029219"/>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smtClean="0"/>
              <a:t>Crash Prediction Uses</a:t>
            </a:r>
          </a:p>
        </p:txBody>
      </p:sp>
      <p:sp>
        <p:nvSpPr>
          <p:cNvPr id="600067" name="Rectangle 3"/>
          <p:cNvSpPr>
            <a:spLocks noGrp="1" noChangeArrowheads="1"/>
          </p:cNvSpPr>
          <p:nvPr>
            <p:ph idx="1"/>
          </p:nvPr>
        </p:nvSpPr>
        <p:spPr/>
        <p:txBody>
          <a:bodyPr/>
          <a:lstStyle/>
          <a:p>
            <a:r>
              <a:rPr lang="en-US" dirty="0" smtClean="0"/>
              <a:t>Program level</a:t>
            </a:r>
          </a:p>
          <a:p>
            <a:pPr lvl="1"/>
            <a:r>
              <a:rPr lang="en-US" dirty="0" smtClean="0"/>
              <a:t>Segment prioritization</a:t>
            </a:r>
          </a:p>
          <a:p>
            <a:r>
              <a:rPr lang="en-US" dirty="0" smtClean="0"/>
              <a:t>Project level</a:t>
            </a:r>
          </a:p>
          <a:p>
            <a:pPr lvl="1"/>
            <a:r>
              <a:rPr lang="en-US" dirty="0" smtClean="0"/>
              <a:t>Project needs assessment</a:t>
            </a:r>
          </a:p>
          <a:p>
            <a:pPr lvl="1"/>
            <a:r>
              <a:rPr lang="en-US" dirty="0" smtClean="0"/>
              <a:t>Communication with the public</a:t>
            </a:r>
          </a:p>
          <a:p>
            <a:pPr lvl="1"/>
            <a:r>
              <a:rPr lang="en-US" dirty="0" smtClean="0"/>
              <a:t>Documentation</a:t>
            </a:r>
          </a:p>
          <a:p>
            <a:r>
              <a:rPr lang="en-US" dirty="0" smtClean="0"/>
              <a:t>Tort Defense</a:t>
            </a:r>
          </a:p>
          <a:p>
            <a:endParaRPr lang="en-US" dirty="0" smtClean="0"/>
          </a:p>
        </p:txBody>
      </p:sp>
      <p:sp>
        <p:nvSpPr>
          <p:cNvPr id="70660" name="Slide Number Placeholder 6"/>
          <p:cNvSpPr>
            <a:spLocks noGrp="1"/>
          </p:cNvSpPr>
          <p:nvPr>
            <p:ph type="sldNum" sz="quarter" idx="4294967295"/>
          </p:nvPr>
        </p:nvSpPr>
        <p:spPr>
          <a:xfrm>
            <a:off x="0" y="6248400"/>
            <a:ext cx="2895600" cy="457200"/>
          </a:xfrm>
          <a:prstGeom prst="rect">
            <a:avLst/>
          </a:prstGeom>
          <a:noFill/>
        </p:spPr>
        <p:txBody>
          <a:bodyPr/>
          <a:lstStyle/>
          <a:p>
            <a:r>
              <a:rPr lang="en-US" dirty="0" smtClean="0">
                <a:solidFill>
                  <a:srgbClr val="FFFFFF"/>
                </a:solidFill>
              </a:rPr>
              <a:t>1-</a:t>
            </a:r>
            <a:fld id="{94C01CEC-7879-4135-AE84-B4219F59191E}" type="slidenum">
              <a:rPr lang="en-US" smtClean="0">
                <a:solidFill>
                  <a:srgbClr val="FFFFFF"/>
                </a:solidFill>
              </a:rPr>
              <a:pPr/>
              <a:t>14</a:t>
            </a:fld>
            <a:endParaRPr lang="en-US" dirty="0" smtClean="0">
              <a:solidFill>
                <a:srgbClr val="FFFFFF"/>
              </a:solidFill>
            </a:endParaRPr>
          </a:p>
        </p:txBody>
      </p:sp>
    </p:spTree>
    <p:extLst>
      <p:ext uri="{BB962C8B-B14F-4D97-AF65-F5344CB8AC3E}">
        <p14:creationId xmlns:p14="http://schemas.microsoft.com/office/powerpoint/2010/main" val="368945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HSM Contents</a:t>
            </a:r>
            <a:endParaRPr lang="en-US" dirty="0"/>
          </a:p>
        </p:txBody>
      </p:sp>
      <p:graphicFrame>
        <p:nvGraphicFramePr>
          <p:cNvPr id="12" name="Diagram 11"/>
          <p:cNvGraphicFramePr/>
          <p:nvPr>
            <p:extLst/>
          </p:nvPr>
        </p:nvGraphicFramePr>
        <p:xfrm>
          <a:off x="350293" y="1369705"/>
          <a:ext cx="363485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3493827" y="2210938"/>
            <a:ext cx="3193576" cy="668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Introduction, Human Factors, Fundamentals</a:t>
            </a:r>
            <a:endParaRPr lang="en-US" sz="2200" dirty="0"/>
          </a:p>
        </p:txBody>
      </p:sp>
      <p:sp>
        <p:nvSpPr>
          <p:cNvPr id="14" name="Rounded Rectangle 13"/>
          <p:cNvSpPr/>
          <p:nvPr/>
        </p:nvSpPr>
        <p:spPr>
          <a:xfrm>
            <a:off x="3493827" y="3073021"/>
            <a:ext cx="3193576" cy="668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Safety Management Process</a:t>
            </a:r>
            <a:endParaRPr lang="en-US" sz="2200" dirty="0"/>
          </a:p>
        </p:txBody>
      </p:sp>
      <p:sp>
        <p:nvSpPr>
          <p:cNvPr id="15" name="Rounded Rectangle 14"/>
          <p:cNvSpPr/>
          <p:nvPr/>
        </p:nvSpPr>
        <p:spPr>
          <a:xfrm>
            <a:off x="3493827" y="3905532"/>
            <a:ext cx="3193576" cy="668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Predictive Methods</a:t>
            </a:r>
            <a:endParaRPr lang="en-US" sz="2200" dirty="0"/>
          </a:p>
        </p:txBody>
      </p:sp>
      <p:sp>
        <p:nvSpPr>
          <p:cNvPr id="16" name="Rounded Rectangle 15"/>
          <p:cNvSpPr/>
          <p:nvPr/>
        </p:nvSpPr>
        <p:spPr>
          <a:xfrm>
            <a:off x="3493827" y="4765344"/>
            <a:ext cx="3193576" cy="668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Crash Modification Factors</a:t>
            </a:r>
            <a:endParaRPr lang="en-US" sz="2200" dirty="0"/>
          </a:p>
        </p:txBody>
      </p:sp>
      <p:cxnSp>
        <p:nvCxnSpPr>
          <p:cNvPr id="18" name="Straight Arrow Connector 17"/>
          <p:cNvCxnSpPr/>
          <p:nvPr/>
        </p:nvCxnSpPr>
        <p:spPr>
          <a:xfrm>
            <a:off x="2825087" y="2545308"/>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25087" y="3407391"/>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25087" y="4239902"/>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25087" y="5099714"/>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90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More Questions</a:t>
            </a:r>
            <a:endParaRPr lang="en-US" dirty="0"/>
          </a:p>
        </p:txBody>
      </p:sp>
      <p:sp>
        <p:nvSpPr>
          <p:cNvPr id="3" name="Content Placeholder 2"/>
          <p:cNvSpPr>
            <a:spLocks noGrp="1"/>
          </p:cNvSpPr>
          <p:nvPr>
            <p:ph idx="1"/>
          </p:nvPr>
        </p:nvSpPr>
        <p:spPr>
          <a:xfrm>
            <a:off x="457200" y="1491343"/>
            <a:ext cx="8229600" cy="4525963"/>
          </a:xfrm>
        </p:spPr>
        <p:txBody>
          <a:bodyPr>
            <a:normAutofit lnSpcReduction="10000"/>
          </a:bodyPr>
          <a:lstStyle/>
          <a:p>
            <a:r>
              <a:rPr lang="en-US" dirty="0" smtClean="0"/>
              <a:t>What is the number of crashes for a given scenario?</a:t>
            </a:r>
          </a:p>
          <a:p>
            <a:pPr lvl="1"/>
            <a:r>
              <a:rPr lang="en-US" dirty="0" smtClean="0"/>
              <a:t>2-lane rural road with 5,000 AADT</a:t>
            </a:r>
          </a:p>
          <a:p>
            <a:pPr lvl="1"/>
            <a:r>
              <a:rPr lang="en-US" dirty="0" smtClean="0"/>
              <a:t>4-lane rural </a:t>
            </a:r>
            <a:r>
              <a:rPr lang="en-US" dirty="0" smtClean="0"/>
              <a:t>divided </a:t>
            </a:r>
            <a:r>
              <a:rPr lang="en-US" dirty="0" smtClean="0"/>
              <a:t>arterial with 20,000 AADT 	</a:t>
            </a:r>
          </a:p>
          <a:p>
            <a:r>
              <a:rPr lang="en-US" dirty="0" smtClean="0"/>
              <a:t>What will be the safety effect if we</a:t>
            </a:r>
          </a:p>
          <a:p>
            <a:pPr lvl="1"/>
            <a:r>
              <a:rPr lang="en-US" dirty="0" smtClean="0"/>
              <a:t>Widen shoulder</a:t>
            </a:r>
          </a:p>
          <a:p>
            <a:pPr lvl="1"/>
            <a:r>
              <a:rPr lang="en-US" dirty="0" smtClean="0"/>
              <a:t>Add a median </a:t>
            </a:r>
          </a:p>
          <a:p>
            <a:pPr lvl="1"/>
            <a:r>
              <a:rPr lang="en-US" dirty="0" smtClean="0"/>
              <a:t>Add a </a:t>
            </a:r>
            <a:r>
              <a:rPr lang="en-US" dirty="0" smtClean="0"/>
              <a:t>left-turn </a:t>
            </a:r>
            <a:r>
              <a:rPr lang="en-US" dirty="0" smtClean="0"/>
              <a:t>lane</a:t>
            </a:r>
            <a:endParaRPr lang="en-US" dirty="0"/>
          </a:p>
        </p:txBody>
      </p:sp>
    </p:spTree>
    <p:extLst>
      <p:ext uri="{BB962C8B-B14F-4D97-AF65-F5344CB8AC3E}">
        <p14:creationId xmlns:p14="http://schemas.microsoft.com/office/powerpoint/2010/main" val="1715305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HSM Works</a:t>
            </a:r>
            <a:endParaRPr lang="en-US" dirty="0"/>
          </a:p>
        </p:txBody>
      </p:sp>
      <p:sp>
        <p:nvSpPr>
          <p:cNvPr id="3" name="Content Placeholder 2"/>
          <p:cNvSpPr>
            <a:spLocks noGrp="1"/>
          </p:cNvSpPr>
          <p:nvPr>
            <p:ph idx="1"/>
          </p:nvPr>
        </p:nvSpPr>
        <p:spPr>
          <a:xfrm>
            <a:off x="457200" y="2688610"/>
            <a:ext cx="8229600" cy="3437554"/>
          </a:xfrm>
        </p:spPr>
        <p:txBody>
          <a:bodyPr/>
          <a:lstStyle/>
          <a:p>
            <a:r>
              <a:rPr lang="en-US" dirty="0" smtClean="0"/>
              <a:t>Safety Performance Function(SPF): regression  equation</a:t>
            </a:r>
          </a:p>
          <a:p>
            <a:r>
              <a:rPr lang="en-US" dirty="0" smtClean="0"/>
              <a:t>Crash Modification Factor (CMF): adjustment factors</a:t>
            </a:r>
          </a:p>
          <a:p>
            <a:r>
              <a:rPr lang="en-US" dirty="0" smtClean="0"/>
              <a:t>Calibration Factor (C): local adjustment</a:t>
            </a:r>
            <a:endParaRPr lang="en-US" dirty="0"/>
          </a:p>
        </p:txBody>
      </p:sp>
      <p:sp>
        <p:nvSpPr>
          <p:cNvPr id="4" name="Flowchart: Predefined Process 3"/>
          <p:cNvSpPr/>
          <p:nvPr/>
        </p:nvSpPr>
        <p:spPr>
          <a:xfrm>
            <a:off x="805218" y="1455653"/>
            <a:ext cx="1460310"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2265523" y="1564835"/>
            <a:ext cx="573206" cy="62779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3360" y="1447846"/>
            <a:ext cx="1124026" cy="861774"/>
          </a:xfrm>
          <a:prstGeom prst="rect">
            <a:avLst/>
          </a:prstGeom>
          <a:noFill/>
        </p:spPr>
        <p:txBody>
          <a:bodyPr wrap="non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SPF</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Flowchart: Predefined Process 7"/>
          <p:cNvSpPr/>
          <p:nvPr/>
        </p:nvSpPr>
        <p:spPr>
          <a:xfrm>
            <a:off x="2825087" y="1455653"/>
            <a:ext cx="1735531"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4560618" y="1564835"/>
            <a:ext cx="573206" cy="62779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03735" y="1447846"/>
            <a:ext cx="1380506" cy="861774"/>
          </a:xfrm>
          <a:prstGeom prst="rect">
            <a:avLst/>
          </a:prstGeom>
          <a:no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a:t>
            </a: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Flowchart: Predefined Process 10"/>
          <p:cNvSpPr/>
          <p:nvPr/>
        </p:nvSpPr>
        <p:spPr>
          <a:xfrm>
            <a:off x="5120176" y="1455653"/>
            <a:ext cx="992406"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54127" y="1447846"/>
            <a:ext cx="524503" cy="861774"/>
          </a:xfrm>
          <a:prstGeom prst="rect">
            <a:avLst/>
          </a:prstGeom>
          <a:no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Equal 13"/>
          <p:cNvSpPr/>
          <p:nvPr/>
        </p:nvSpPr>
        <p:spPr>
          <a:xfrm>
            <a:off x="6237026" y="1592130"/>
            <a:ext cx="586854" cy="57320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lowchart: Process 14"/>
          <p:cNvSpPr/>
          <p:nvPr/>
        </p:nvSpPr>
        <p:spPr>
          <a:xfrm>
            <a:off x="6844660" y="1397948"/>
            <a:ext cx="2060847" cy="9615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844641" y="1293958"/>
            <a:ext cx="2060884" cy="1169551"/>
          </a:xfrm>
          <a:prstGeom prst="rect">
            <a:avLst/>
          </a:prstGeom>
          <a:noFill/>
        </p:spPr>
        <p:txBody>
          <a:bodyPr wrap="none" lIns="91440" tIns="45720" rIns="91440" bIns="45720">
            <a:spAutoFit/>
          </a:bodyPr>
          <a:lstStyle/>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Predicted </a:t>
            </a:r>
          </a:p>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Crashes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7715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762000"/>
            <a:ext cx="7772400" cy="960438"/>
          </a:xfrm>
          <a:prstGeom prst="rect">
            <a:avLst/>
          </a:prstGeom>
          <a:noFill/>
          <a:ln w="9525">
            <a:noFill/>
            <a:miter lim="800000"/>
            <a:headEnd/>
            <a:tailEnd/>
          </a:ln>
        </p:spPr>
        <p:txBody>
          <a:bodyPr anchor="ctr"/>
          <a:lstStyle/>
          <a:p>
            <a:endParaRPr lang="en-US" sz="4400" dirty="0">
              <a:latin typeface="Calibri" pitchFamily="34" charset="0"/>
            </a:endParaRPr>
          </a:p>
        </p:txBody>
      </p:sp>
      <p:sp>
        <p:nvSpPr>
          <p:cNvPr id="30723" name="Rectangle 3"/>
          <p:cNvSpPr>
            <a:spLocks noChangeArrowheads="1"/>
          </p:cNvSpPr>
          <p:nvPr/>
        </p:nvSpPr>
        <p:spPr bwMode="auto">
          <a:xfrm>
            <a:off x="838200" y="1905000"/>
            <a:ext cx="7772400" cy="43735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dirty="0">
              <a:latin typeface="Calibri" pitchFamily="34" charset="0"/>
            </a:endParaRPr>
          </a:p>
        </p:txBody>
      </p:sp>
      <p:sp>
        <p:nvSpPr>
          <p:cNvPr id="5" name="Title 4"/>
          <p:cNvSpPr>
            <a:spLocks noGrp="1"/>
          </p:cNvSpPr>
          <p:nvPr>
            <p:ph type="title"/>
          </p:nvPr>
        </p:nvSpPr>
        <p:spPr/>
        <p:txBody>
          <a:bodyPr/>
          <a:lstStyle/>
          <a:p>
            <a:r>
              <a:rPr lang="en-US" dirty="0" smtClean="0"/>
              <a:t>Part C: Predictive Methods	   </a:t>
            </a:r>
            <a:r>
              <a:rPr lang="en-US" sz="2000" dirty="0" smtClean="0"/>
              <a:t>(1/3)</a:t>
            </a:r>
            <a:endParaRPr lang="en-US" sz="2000" dirty="0"/>
          </a:p>
        </p:txBody>
      </p:sp>
      <p:sp>
        <p:nvSpPr>
          <p:cNvPr id="4" name="Title 3"/>
          <p:cNvSpPr>
            <a:spLocks noGrp="1"/>
          </p:cNvSpPr>
          <p:nvPr>
            <p:ph type="body" idx="1"/>
          </p:nvPr>
        </p:nvSpPr>
        <p:spPr/>
        <p:txBody>
          <a:bodyPr/>
          <a:lstStyle/>
          <a:p>
            <a:r>
              <a:rPr lang="en-US" dirty="0" smtClean="0"/>
              <a:t>Safety Performance Functions (SPFs)</a:t>
            </a:r>
          </a:p>
          <a:p>
            <a:pPr lvl="1"/>
            <a:r>
              <a:rPr lang="en-US" dirty="0" smtClean="0"/>
              <a:t>Regression models </a:t>
            </a:r>
          </a:p>
          <a:p>
            <a:pPr lvl="1"/>
            <a:r>
              <a:rPr lang="en-US" dirty="0" smtClean="0"/>
              <a:t>Predict expected crash frequency</a:t>
            </a:r>
          </a:p>
          <a:p>
            <a:r>
              <a:rPr lang="en-US" dirty="0" smtClean="0"/>
              <a:t>Developed from data for a number of similar sites</a:t>
            </a:r>
          </a:p>
          <a:p>
            <a:r>
              <a:rPr lang="en-US" dirty="0" smtClean="0"/>
              <a:t>Developed for specific site types and “base conditions”</a:t>
            </a:r>
          </a:p>
        </p:txBody>
      </p:sp>
      <p:sp>
        <p:nvSpPr>
          <p:cNvPr id="6" name="Flowchart: Predefined Process 5"/>
          <p:cNvSpPr/>
          <p:nvPr/>
        </p:nvSpPr>
        <p:spPr>
          <a:xfrm>
            <a:off x="7318432" y="1446840"/>
            <a:ext cx="1460310"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86574" y="1439033"/>
            <a:ext cx="1124026" cy="861774"/>
          </a:xfrm>
          <a:prstGeom prst="rect">
            <a:avLst/>
          </a:prstGeom>
          <a:noFill/>
        </p:spPr>
        <p:txBody>
          <a:bodyPr wrap="non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SPF</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090370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SPF Development</a:t>
            </a:r>
            <a:endParaRPr lang="en-US" dirty="0"/>
          </a:p>
        </p:txBody>
      </p:sp>
      <p:cxnSp>
        <p:nvCxnSpPr>
          <p:cNvPr id="7" name="Straight Connector 6"/>
          <p:cNvCxnSpPr/>
          <p:nvPr/>
        </p:nvCxnSpPr>
        <p:spPr bwMode="auto">
          <a:xfrm>
            <a:off x="1482382" y="5146048"/>
            <a:ext cx="6237027"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1482382" y="2034358"/>
            <a:ext cx="0" cy="3125338"/>
          </a:xfrm>
          <a:prstGeom prst="line">
            <a:avLst/>
          </a:prstGeom>
          <a:noFill/>
          <a:ln w="28575" cap="flat" cmpd="sng" algn="ctr">
            <a:solidFill>
              <a:srgbClr val="003399"/>
            </a:solidFill>
            <a:prstDash val="solid"/>
            <a:round/>
            <a:headEnd type="none" w="med" len="med"/>
            <a:tailEnd type="none" w="med" len="med"/>
          </a:ln>
          <a:effectLst/>
        </p:spPr>
      </p:cxnSp>
      <p:sp>
        <p:nvSpPr>
          <p:cNvPr id="10" name="TextBox 9"/>
          <p:cNvSpPr txBox="1"/>
          <p:nvPr/>
        </p:nvSpPr>
        <p:spPr>
          <a:xfrm>
            <a:off x="3124200" y="5486400"/>
            <a:ext cx="3179075" cy="369332"/>
          </a:xfrm>
          <a:prstGeom prst="rect">
            <a:avLst/>
          </a:prstGeom>
          <a:noFill/>
        </p:spPr>
        <p:txBody>
          <a:bodyPr wrap="none" rtlCol="0">
            <a:spAutoFit/>
          </a:bodyPr>
          <a:lstStyle/>
          <a:p>
            <a:r>
              <a:rPr lang="en-US" sz="1800" dirty="0" smtClean="0">
                <a:latin typeface="Century Gothic" panose="020B0502020202020204" pitchFamily="34" charset="0"/>
              </a:rPr>
              <a:t>Average Daily Traffic (ADT)</a:t>
            </a:r>
            <a:endParaRPr lang="en-US" sz="1800" dirty="0">
              <a:latin typeface="Century Gothic" panose="020B0502020202020204" pitchFamily="34" charset="0"/>
            </a:endParaRPr>
          </a:p>
        </p:txBody>
      </p:sp>
      <p:sp>
        <p:nvSpPr>
          <p:cNvPr id="11" name="TextBox 10"/>
          <p:cNvSpPr txBox="1"/>
          <p:nvPr/>
        </p:nvSpPr>
        <p:spPr>
          <a:xfrm rot="16200000">
            <a:off x="66547" y="3371844"/>
            <a:ext cx="1683473" cy="369332"/>
          </a:xfrm>
          <a:prstGeom prst="rect">
            <a:avLst/>
          </a:prstGeom>
          <a:noFill/>
        </p:spPr>
        <p:txBody>
          <a:bodyPr wrap="none" rtlCol="0">
            <a:spAutoFit/>
          </a:bodyPr>
          <a:lstStyle/>
          <a:p>
            <a:r>
              <a:rPr lang="en-US" sz="1800" dirty="0" smtClean="0">
                <a:latin typeface="Century Gothic" panose="020B0502020202020204" pitchFamily="34" charset="0"/>
              </a:rPr>
              <a:t>Crashes/Year</a:t>
            </a:r>
            <a:endParaRPr lang="en-US" sz="1800" dirty="0">
              <a:latin typeface="Century Gothic" panose="020B0502020202020204" pitchFamily="34" charset="0"/>
            </a:endParaRPr>
          </a:p>
        </p:txBody>
      </p:sp>
      <p:sp>
        <p:nvSpPr>
          <p:cNvPr id="13" name="Rectangle 12"/>
          <p:cNvSpPr/>
          <p:nvPr/>
        </p:nvSpPr>
        <p:spPr bwMode="auto">
          <a:xfrm>
            <a:off x="1987349" y="4398247"/>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4" name="Rectangle 13"/>
          <p:cNvSpPr/>
          <p:nvPr/>
        </p:nvSpPr>
        <p:spPr bwMode="auto">
          <a:xfrm>
            <a:off x="2210262" y="4348757"/>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5" name="Rectangle 14"/>
          <p:cNvSpPr/>
          <p:nvPr/>
        </p:nvSpPr>
        <p:spPr bwMode="auto">
          <a:xfrm>
            <a:off x="2146572" y="4657328"/>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6" name="Rectangle 15"/>
          <p:cNvSpPr/>
          <p:nvPr/>
        </p:nvSpPr>
        <p:spPr bwMode="auto">
          <a:xfrm>
            <a:off x="2362662" y="4467264"/>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7" name="Rectangle 16"/>
          <p:cNvSpPr/>
          <p:nvPr/>
        </p:nvSpPr>
        <p:spPr bwMode="auto">
          <a:xfrm>
            <a:off x="2362661" y="4657327"/>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8" name="Rectangle 17"/>
          <p:cNvSpPr/>
          <p:nvPr/>
        </p:nvSpPr>
        <p:spPr bwMode="auto">
          <a:xfrm>
            <a:off x="3067813" y="4032023"/>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9" name="Rectangle 18"/>
          <p:cNvSpPr/>
          <p:nvPr/>
        </p:nvSpPr>
        <p:spPr bwMode="auto">
          <a:xfrm>
            <a:off x="3290726" y="3982533"/>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0" name="Rectangle 19"/>
          <p:cNvSpPr/>
          <p:nvPr/>
        </p:nvSpPr>
        <p:spPr bwMode="auto">
          <a:xfrm>
            <a:off x="3227036" y="4291104"/>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1" name="Rectangle 20"/>
          <p:cNvSpPr/>
          <p:nvPr/>
        </p:nvSpPr>
        <p:spPr bwMode="auto">
          <a:xfrm>
            <a:off x="3443126" y="4101040"/>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2" name="Rectangle 21"/>
          <p:cNvSpPr/>
          <p:nvPr/>
        </p:nvSpPr>
        <p:spPr bwMode="auto">
          <a:xfrm>
            <a:off x="3443125" y="4291103"/>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3" name="Rectangle 22"/>
          <p:cNvSpPr/>
          <p:nvPr/>
        </p:nvSpPr>
        <p:spPr bwMode="auto">
          <a:xfrm>
            <a:off x="4011797" y="3160823"/>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4" name="Rectangle 23"/>
          <p:cNvSpPr/>
          <p:nvPr/>
        </p:nvSpPr>
        <p:spPr bwMode="auto">
          <a:xfrm>
            <a:off x="4234710" y="3111333"/>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5" name="Rectangle 24"/>
          <p:cNvSpPr/>
          <p:nvPr/>
        </p:nvSpPr>
        <p:spPr bwMode="auto">
          <a:xfrm>
            <a:off x="4171020" y="3419904"/>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6" name="Rectangle 25"/>
          <p:cNvSpPr/>
          <p:nvPr/>
        </p:nvSpPr>
        <p:spPr bwMode="auto">
          <a:xfrm>
            <a:off x="4387110" y="3229840"/>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7" name="Rectangle 26"/>
          <p:cNvSpPr/>
          <p:nvPr/>
        </p:nvSpPr>
        <p:spPr bwMode="auto">
          <a:xfrm>
            <a:off x="4387109" y="3419903"/>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8" name="Rectangle 27"/>
          <p:cNvSpPr/>
          <p:nvPr/>
        </p:nvSpPr>
        <p:spPr bwMode="auto">
          <a:xfrm>
            <a:off x="5447109" y="3449703"/>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9" name="Rectangle 28"/>
          <p:cNvSpPr/>
          <p:nvPr/>
        </p:nvSpPr>
        <p:spPr bwMode="auto">
          <a:xfrm>
            <a:off x="5670022" y="3400213"/>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0" name="Rectangle 29"/>
          <p:cNvSpPr/>
          <p:nvPr/>
        </p:nvSpPr>
        <p:spPr bwMode="auto">
          <a:xfrm>
            <a:off x="5606332" y="3708784"/>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1" name="Rectangle 30"/>
          <p:cNvSpPr/>
          <p:nvPr/>
        </p:nvSpPr>
        <p:spPr bwMode="auto">
          <a:xfrm>
            <a:off x="5822422" y="3518720"/>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2" name="Rectangle 31"/>
          <p:cNvSpPr/>
          <p:nvPr/>
        </p:nvSpPr>
        <p:spPr bwMode="auto">
          <a:xfrm>
            <a:off x="5822421" y="3708783"/>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3" name="Freeform 56"/>
          <p:cNvSpPr>
            <a:spLocks/>
          </p:cNvSpPr>
          <p:nvPr/>
        </p:nvSpPr>
        <p:spPr bwMode="auto">
          <a:xfrm>
            <a:off x="1493410" y="3206541"/>
            <a:ext cx="4816688" cy="1875265"/>
          </a:xfrm>
          <a:custGeom>
            <a:avLst/>
            <a:gdLst>
              <a:gd name="T0" fmla="*/ 0 w 3718"/>
              <a:gd name="T1" fmla="*/ 2147483647 h 1728"/>
              <a:gd name="T2" fmla="*/ 2147483647 w 3718"/>
              <a:gd name="T3" fmla="*/ 2147483647 h 1728"/>
              <a:gd name="T4" fmla="*/ 2147483647 w 3718"/>
              <a:gd name="T5" fmla="*/ 2147483647 h 1728"/>
              <a:gd name="T6" fmla="*/ 2147483647 w 3718"/>
              <a:gd name="T7" fmla="*/ 2147483647 h 1728"/>
              <a:gd name="T8" fmla="*/ 0 60000 65536"/>
              <a:gd name="T9" fmla="*/ 0 60000 65536"/>
              <a:gd name="T10" fmla="*/ 0 60000 65536"/>
              <a:gd name="T11" fmla="*/ 0 60000 65536"/>
              <a:gd name="T12" fmla="*/ 0 w 3718"/>
              <a:gd name="T13" fmla="*/ 0 h 1728"/>
              <a:gd name="T14" fmla="*/ 3718 w 3718"/>
              <a:gd name="T15" fmla="*/ 1728 h 1728"/>
            </a:gdLst>
            <a:ahLst/>
            <a:cxnLst>
              <a:cxn ang="T8">
                <a:pos x="T0" y="T1"/>
              </a:cxn>
              <a:cxn ang="T9">
                <a:pos x="T2" y="T3"/>
              </a:cxn>
              <a:cxn ang="T10">
                <a:pos x="T4" y="T5"/>
              </a:cxn>
              <a:cxn ang="T11">
                <a:pos x="T6" y="T7"/>
              </a:cxn>
            </a:cxnLst>
            <a:rect l="T12" t="T13" r="T14" b="T15"/>
            <a:pathLst>
              <a:path w="3718" h="1728">
                <a:moveTo>
                  <a:pt x="0" y="1728"/>
                </a:moveTo>
                <a:cubicBezTo>
                  <a:pt x="282" y="1538"/>
                  <a:pt x="1169" y="860"/>
                  <a:pt x="1693" y="586"/>
                </a:cubicBezTo>
                <a:cubicBezTo>
                  <a:pt x="2217" y="312"/>
                  <a:pt x="2805" y="168"/>
                  <a:pt x="3142" y="84"/>
                </a:cubicBezTo>
                <a:cubicBezTo>
                  <a:pt x="3479" y="0"/>
                  <a:pt x="3598" y="84"/>
                  <a:pt x="3718" y="84"/>
                </a:cubicBezTo>
              </a:path>
            </a:pathLst>
          </a:custGeom>
          <a:noFill/>
          <a:ln w="57150">
            <a:solidFill>
              <a:srgbClr val="0000CC"/>
            </a:solidFill>
            <a:round/>
            <a:headEnd/>
            <a:tailEnd/>
          </a:ln>
        </p:spPr>
        <p:txBody>
          <a:bodyPr/>
          <a:lstStyle/>
          <a:p>
            <a:endParaRPr lang="en-US" dirty="0"/>
          </a:p>
        </p:txBody>
      </p:sp>
      <p:sp>
        <p:nvSpPr>
          <p:cNvPr id="3" name="TextBox 2"/>
          <p:cNvSpPr txBox="1"/>
          <p:nvPr/>
        </p:nvSpPr>
        <p:spPr>
          <a:xfrm>
            <a:off x="5244067" y="2264154"/>
            <a:ext cx="588548" cy="400110"/>
          </a:xfrm>
          <a:prstGeom prst="rect">
            <a:avLst/>
          </a:prstGeom>
          <a:noFill/>
        </p:spPr>
        <p:txBody>
          <a:bodyPr wrap="none" rtlCol="0">
            <a:spAutoFit/>
          </a:bodyPr>
          <a:lstStyle/>
          <a:p>
            <a:r>
              <a:rPr lang="en-US" dirty="0" smtClean="0">
                <a:latin typeface="Century Gothic"/>
                <a:cs typeface="Century Gothic"/>
              </a:rPr>
              <a:t>SPF </a:t>
            </a:r>
            <a:endParaRPr lang="en-US" dirty="0">
              <a:latin typeface="Century Gothic"/>
              <a:cs typeface="Century Gothic"/>
            </a:endParaRPr>
          </a:p>
        </p:txBody>
      </p:sp>
    </p:spTree>
    <p:extLst>
      <p:ext uri="{BB962C8B-B14F-4D97-AF65-F5344CB8AC3E}">
        <p14:creationId xmlns:p14="http://schemas.microsoft.com/office/powerpoint/2010/main" val="338940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1371600"/>
            <a:ext cx="7674864" cy="3738694"/>
          </a:xfrm>
          <a:prstGeom prst="rect">
            <a:avLst/>
          </a:prstGeom>
        </p:spPr>
      </p:pic>
      <p:sp>
        <p:nvSpPr>
          <p:cNvPr id="3" name="Content Placeholder 2"/>
          <p:cNvSpPr>
            <a:spLocks noGrp="1"/>
          </p:cNvSpPr>
          <p:nvPr>
            <p:ph idx="4294967295"/>
          </p:nvPr>
        </p:nvSpPr>
        <p:spPr>
          <a:xfrm>
            <a:off x="228600" y="319087"/>
            <a:ext cx="8610600" cy="1509713"/>
          </a:xfrm>
        </p:spPr>
        <p:txBody>
          <a:bodyPr>
            <a:normAutofit fontScale="92500"/>
          </a:bodyPr>
          <a:lstStyle/>
          <a:p>
            <a:pPr marL="0" indent="0" algn="ctr">
              <a:buNone/>
            </a:pPr>
            <a:r>
              <a:rPr lang="en-US" sz="3900" dirty="0" smtClean="0">
                <a:latin typeface="Calibri" panose="020F0502020204030204" pitchFamily="34" charset="0"/>
              </a:rPr>
              <a:t>Would you expect these alternatives to perform the same over a 30-yr project life?</a:t>
            </a:r>
          </a:p>
          <a:p>
            <a:pPr marL="0" indent="0" algn="ctr">
              <a:buNone/>
            </a:pP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TextBox 3"/>
          <p:cNvSpPr txBox="1"/>
          <p:nvPr/>
        </p:nvSpPr>
        <p:spPr>
          <a:xfrm>
            <a:off x="73152" y="5029200"/>
            <a:ext cx="8915400" cy="690638"/>
          </a:xfrm>
          <a:prstGeom prst="rect">
            <a:avLst/>
          </a:prstGeom>
          <a:noFill/>
        </p:spPr>
        <p:txBody>
          <a:bodyPr wrap="square" rtlCol="0">
            <a:spAutoFit/>
          </a:bodyPr>
          <a:lstStyle/>
          <a:p>
            <a:pPr algn="ctr">
              <a:lnSpc>
                <a:spcPct val="80000"/>
              </a:lnSpc>
              <a:spcBef>
                <a:spcPts val="700"/>
              </a:spcBef>
              <a:buClr>
                <a:schemeClr val="accent2"/>
              </a:buClr>
              <a:buSzPct val="60000"/>
            </a:pPr>
            <a:r>
              <a:rPr lang="en-US" sz="2400" dirty="0" smtClean="0">
                <a:solidFill>
                  <a:srgbClr val="00245D"/>
                </a:solidFill>
                <a:latin typeface="Calibri" panose="020F0502020204030204" pitchFamily="34" charset="0"/>
              </a:rPr>
              <a:t>Should </a:t>
            </a:r>
            <a:r>
              <a:rPr lang="en-US" sz="2400" dirty="0">
                <a:solidFill>
                  <a:srgbClr val="00245D"/>
                </a:solidFill>
                <a:latin typeface="Calibri" panose="020F0502020204030204" pitchFamily="34" charset="0"/>
              </a:rPr>
              <a:t>we know the differences in safety performance for these alternatives before investing millions of taxpayer dollars?</a:t>
            </a:r>
          </a:p>
        </p:txBody>
      </p:sp>
      <p:sp>
        <p:nvSpPr>
          <p:cNvPr id="6" name="TextBox 5"/>
          <p:cNvSpPr txBox="1"/>
          <p:nvPr/>
        </p:nvSpPr>
        <p:spPr>
          <a:xfrm>
            <a:off x="65532" y="5029200"/>
            <a:ext cx="8915400" cy="690638"/>
          </a:xfrm>
          <a:prstGeom prst="rect">
            <a:avLst/>
          </a:prstGeom>
          <a:noFill/>
        </p:spPr>
        <p:txBody>
          <a:bodyPr wrap="square" rtlCol="0">
            <a:spAutoFit/>
          </a:bodyPr>
          <a:lstStyle/>
          <a:p>
            <a:pPr algn="ctr">
              <a:lnSpc>
                <a:spcPct val="80000"/>
              </a:lnSpc>
              <a:spcBef>
                <a:spcPts val="700"/>
              </a:spcBef>
              <a:buClr>
                <a:schemeClr val="accent2"/>
              </a:buClr>
              <a:buSzPct val="60000"/>
            </a:pPr>
            <a:r>
              <a:rPr lang="en-US" sz="2000" dirty="0">
                <a:solidFill>
                  <a:srgbClr val="00245D"/>
                </a:solidFill>
                <a:latin typeface="Calibri" panose="020F0502020204030204" pitchFamily="34" charset="0"/>
              </a:rPr>
              <a:t> </a:t>
            </a:r>
            <a:r>
              <a:rPr lang="en-US" sz="2400" dirty="0">
                <a:solidFill>
                  <a:srgbClr val="00245D"/>
                </a:solidFill>
                <a:latin typeface="Calibri" panose="020F0502020204030204" pitchFamily="34" charset="0"/>
              </a:rPr>
              <a:t> </a:t>
            </a:r>
            <a:r>
              <a:rPr lang="en-US" sz="2400" u="sng" dirty="0" smtClean="0">
                <a:solidFill>
                  <a:srgbClr val="00245D"/>
                </a:solidFill>
                <a:latin typeface="Calibri" panose="020F0502020204030204" pitchFamily="34" charset="0"/>
              </a:rPr>
              <a:t>CAN</a:t>
            </a:r>
            <a:r>
              <a:rPr lang="en-US" sz="2400" dirty="0" smtClean="0">
                <a:solidFill>
                  <a:srgbClr val="00245D"/>
                </a:solidFill>
                <a:latin typeface="Calibri" panose="020F0502020204030204" pitchFamily="34" charset="0"/>
              </a:rPr>
              <a:t> </a:t>
            </a:r>
            <a:r>
              <a:rPr lang="en-US" sz="2000" dirty="0" smtClean="0">
                <a:solidFill>
                  <a:srgbClr val="00245D"/>
                </a:solidFill>
                <a:latin typeface="Calibri" panose="020F0502020204030204" pitchFamily="34" charset="0"/>
              </a:rPr>
              <a:t>  </a:t>
            </a:r>
            <a:r>
              <a:rPr lang="en-US" sz="2400" dirty="0" smtClean="0">
                <a:solidFill>
                  <a:srgbClr val="00245D"/>
                </a:solidFill>
                <a:latin typeface="Calibri" panose="020F0502020204030204" pitchFamily="34" charset="0"/>
              </a:rPr>
              <a:t> we </a:t>
            </a:r>
            <a:r>
              <a:rPr lang="en-US" sz="2400" dirty="0">
                <a:solidFill>
                  <a:srgbClr val="00245D"/>
                </a:solidFill>
                <a:latin typeface="Calibri" panose="020F0502020204030204" pitchFamily="34" charset="0"/>
              </a:rPr>
              <a:t>know </a:t>
            </a:r>
            <a:r>
              <a:rPr lang="en-US" sz="2400" dirty="0" smtClean="0">
                <a:solidFill>
                  <a:srgbClr val="00245D"/>
                </a:solidFill>
                <a:latin typeface="Calibri" panose="020F0502020204030204" pitchFamily="34" charset="0"/>
              </a:rPr>
              <a:t>the differences in safety performance for these alternatives before </a:t>
            </a:r>
            <a:r>
              <a:rPr lang="en-US" sz="2400" dirty="0">
                <a:solidFill>
                  <a:srgbClr val="00245D"/>
                </a:solidFill>
                <a:latin typeface="Calibri" panose="020F0502020204030204" pitchFamily="34" charset="0"/>
              </a:rPr>
              <a:t>investing millions of taxpayer dollars?</a:t>
            </a:r>
          </a:p>
        </p:txBody>
      </p:sp>
    </p:spTree>
    <p:extLst>
      <p:ext uri="{BB962C8B-B14F-4D97-AF65-F5344CB8AC3E}">
        <p14:creationId xmlns:p14="http://schemas.microsoft.com/office/powerpoint/2010/main" val="245679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762000"/>
            <a:ext cx="7772400" cy="960438"/>
          </a:xfrm>
          <a:prstGeom prst="rect">
            <a:avLst/>
          </a:prstGeom>
          <a:noFill/>
          <a:ln w="9525">
            <a:noFill/>
            <a:miter lim="800000"/>
            <a:headEnd/>
            <a:tailEnd/>
          </a:ln>
        </p:spPr>
        <p:txBody>
          <a:bodyPr anchor="ctr"/>
          <a:lstStyle/>
          <a:p>
            <a:endParaRPr lang="en-US" sz="4400" dirty="0">
              <a:latin typeface="Calibri" pitchFamily="34" charset="0"/>
            </a:endParaRPr>
          </a:p>
        </p:txBody>
      </p:sp>
      <p:sp>
        <p:nvSpPr>
          <p:cNvPr id="30723" name="Rectangle 3"/>
          <p:cNvSpPr>
            <a:spLocks noChangeArrowheads="1"/>
          </p:cNvSpPr>
          <p:nvPr/>
        </p:nvSpPr>
        <p:spPr bwMode="auto">
          <a:xfrm>
            <a:off x="838200" y="1905000"/>
            <a:ext cx="7772400" cy="4373563"/>
          </a:xfrm>
          <a:prstGeom prst="rect">
            <a:avLst/>
          </a:prstGeom>
          <a:noFill/>
          <a:ln w="9525">
            <a:noFill/>
            <a:miter lim="800000"/>
            <a:headEnd/>
            <a:tailEnd/>
          </a:ln>
        </p:spPr>
        <p:txBody>
          <a:bodyPr/>
          <a:lstStyle/>
          <a:p>
            <a:pPr marL="342900" indent="-342900">
              <a:spcBef>
                <a:spcPct val="20000"/>
              </a:spcBef>
              <a:buFont typeface="Arial" charset="0"/>
              <a:buChar char="•"/>
            </a:pPr>
            <a:endParaRPr lang="en-US" sz="3200" dirty="0">
              <a:latin typeface="Calibri" pitchFamily="34" charset="0"/>
            </a:endParaRPr>
          </a:p>
        </p:txBody>
      </p:sp>
      <p:sp>
        <p:nvSpPr>
          <p:cNvPr id="11" name="Title 4"/>
          <p:cNvSpPr>
            <a:spLocks noGrp="1"/>
          </p:cNvSpPr>
          <p:nvPr>
            <p:ph type="title"/>
          </p:nvPr>
        </p:nvSpPr>
        <p:spPr/>
        <p:txBody>
          <a:bodyPr/>
          <a:lstStyle/>
          <a:p>
            <a:r>
              <a:rPr lang="en-US" dirty="0" smtClean="0"/>
              <a:t>Part C: Predictive Methods	   </a:t>
            </a:r>
            <a:r>
              <a:rPr lang="en-US" sz="2000" dirty="0" smtClean="0"/>
              <a:t>(2/3)</a:t>
            </a:r>
            <a:endParaRPr lang="en-US" sz="2000" dirty="0"/>
          </a:p>
        </p:txBody>
      </p:sp>
      <p:sp>
        <p:nvSpPr>
          <p:cNvPr id="4" name="Title 3"/>
          <p:cNvSpPr>
            <a:spLocks noGrp="1"/>
          </p:cNvSpPr>
          <p:nvPr>
            <p:ph type="body" idx="1"/>
          </p:nvPr>
        </p:nvSpPr>
        <p:spPr/>
        <p:txBody>
          <a:bodyPr/>
          <a:lstStyle/>
          <a:p>
            <a:r>
              <a:rPr lang="en-US" dirty="0" smtClean="0"/>
              <a:t>Crash Modification Factors (CMFs)</a:t>
            </a:r>
          </a:p>
          <a:p>
            <a:pPr lvl="1"/>
            <a:r>
              <a:rPr lang="en-US" dirty="0" smtClean="0"/>
              <a:t>Adjusts SPF predicted value </a:t>
            </a:r>
          </a:p>
          <a:p>
            <a:pPr lvl="1"/>
            <a:r>
              <a:rPr lang="en-US" dirty="0" smtClean="0"/>
              <a:t>Accounts for differences between base and site specific conditions</a:t>
            </a:r>
          </a:p>
        </p:txBody>
      </p:sp>
      <p:sp>
        <p:nvSpPr>
          <p:cNvPr id="6" name="Flowchart: Predefined Process 5"/>
          <p:cNvSpPr/>
          <p:nvPr/>
        </p:nvSpPr>
        <p:spPr>
          <a:xfrm>
            <a:off x="7195069" y="1299358"/>
            <a:ext cx="1735531"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73717" y="1291551"/>
            <a:ext cx="1380506" cy="861774"/>
          </a:xfrm>
          <a:prstGeom prst="rect">
            <a:avLst/>
          </a:prstGeom>
          <a:no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CM</a:t>
            </a: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257843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p:txBody>
          <a:bodyPr/>
          <a:lstStyle/>
          <a:p>
            <a:r>
              <a:rPr lang="en-US" dirty="0" smtClean="0"/>
              <a:t>Part C: Predictive Methods	   </a:t>
            </a:r>
            <a:r>
              <a:rPr lang="en-US" sz="2000" dirty="0" smtClean="0"/>
              <a:t>(3/3)</a:t>
            </a:r>
            <a:endParaRPr lang="en-US" sz="2000" dirty="0"/>
          </a:p>
        </p:txBody>
      </p:sp>
      <p:sp>
        <p:nvSpPr>
          <p:cNvPr id="34818" name="Rectangle 3"/>
          <p:cNvSpPr>
            <a:spLocks noGrp="1"/>
          </p:cNvSpPr>
          <p:nvPr>
            <p:ph idx="1"/>
          </p:nvPr>
        </p:nvSpPr>
        <p:spPr/>
        <p:txBody>
          <a:bodyPr/>
          <a:lstStyle/>
          <a:p>
            <a:r>
              <a:rPr lang="en-US" dirty="0" smtClean="0"/>
              <a:t>Local calibration factor (C</a:t>
            </a:r>
            <a:r>
              <a:rPr lang="en-US" baseline="-25000" dirty="0" smtClean="0"/>
              <a:t>r</a:t>
            </a:r>
            <a:r>
              <a:rPr lang="en-US" dirty="0" smtClean="0"/>
              <a:t>)</a:t>
            </a:r>
          </a:p>
          <a:p>
            <a:pPr lvl="1"/>
            <a:r>
              <a:rPr lang="en-US" dirty="0" smtClean="0"/>
              <a:t>Adjusts SPF from HSM to local conditions</a:t>
            </a:r>
          </a:p>
          <a:p>
            <a:pPr lvl="1"/>
            <a:r>
              <a:rPr lang="en-US" dirty="0" smtClean="0"/>
              <a:t>Addresses local variations </a:t>
            </a:r>
          </a:p>
          <a:p>
            <a:endParaRPr lang="en-US" dirty="0" smtClean="0"/>
          </a:p>
        </p:txBody>
      </p:sp>
      <p:sp>
        <p:nvSpPr>
          <p:cNvPr id="4" name="Flowchart: Predefined Process 3"/>
          <p:cNvSpPr/>
          <p:nvPr/>
        </p:nvSpPr>
        <p:spPr>
          <a:xfrm>
            <a:off x="7820846" y="1447847"/>
            <a:ext cx="992406"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54797" y="1440040"/>
            <a:ext cx="524503" cy="861774"/>
          </a:xfrm>
          <a:prstGeom prst="rect">
            <a:avLst/>
          </a:prstGeom>
          <a:noFill/>
        </p:spPr>
        <p:txBody>
          <a:bodyPr wrap="none" lIns="91440" tIns="45720" rIns="91440" bIns="45720">
            <a:spAutoFit/>
          </a:bodyPr>
          <a:lstStyle/>
          <a:p>
            <a:pPr algn="ct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59262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HSM Prediction Models</a:t>
            </a:r>
            <a:endParaRPr lang="en-US" dirty="0"/>
          </a:p>
        </p:txBody>
      </p:sp>
      <p:sp>
        <p:nvSpPr>
          <p:cNvPr id="19458" name="Rectangle 3"/>
          <p:cNvSpPr>
            <a:spLocks noGrp="1" noChangeArrowheads="1"/>
          </p:cNvSpPr>
          <p:nvPr>
            <p:ph idx="1"/>
          </p:nvPr>
        </p:nvSpPr>
        <p:spPr/>
        <p:txBody>
          <a:bodyPr/>
          <a:lstStyle/>
          <a:p>
            <a:r>
              <a:rPr lang="en-US" altLang="en-US" dirty="0" smtClean="0"/>
              <a:t>Prediction models for</a:t>
            </a:r>
          </a:p>
          <a:p>
            <a:pPr lvl="1"/>
            <a:r>
              <a:rPr lang="en-US" altLang="en-US" dirty="0" smtClean="0"/>
              <a:t>Homogeneous highway segments</a:t>
            </a:r>
          </a:p>
          <a:p>
            <a:pPr lvl="1"/>
            <a:r>
              <a:rPr lang="en-US" altLang="en-US" dirty="0" smtClean="0"/>
              <a:t> Intersections</a:t>
            </a:r>
          </a:p>
          <a:p>
            <a:r>
              <a:rPr lang="en-US" altLang="en-US" dirty="0" smtClean="0"/>
              <a:t>Segments based on homogeneous</a:t>
            </a:r>
          </a:p>
          <a:p>
            <a:pPr lvl="1"/>
            <a:r>
              <a:rPr lang="en-US" altLang="en-US" dirty="0" smtClean="0"/>
              <a:t>Geometry</a:t>
            </a:r>
          </a:p>
          <a:p>
            <a:pPr lvl="1"/>
            <a:r>
              <a:rPr lang="en-US" altLang="en-US" dirty="0" smtClean="0"/>
              <a:t>AADT ranges</a:t>
            </a:r>
          </a:p>
        </p:txBody>
      </p:sp>
    </p:spTree>
    <p:extLst>
      <p:ext uri="{BB962C8B-B14F-4D97-AF65-F5344CB8AC3E}">
        <p14:creationId xmlns:p14="http://schemas.microsoft.com/office/powerpoint/2010/main" val="25269574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0248" y="76200"/>
            <a:ext cx="8229600" cy="1143000"/>
          </a:xfrm>
        </p:spPr>
        <p:txBody>
          <a:bodyPr/>
          <a:lstStyle/>
          <a:p>
            <a:r>
              <a:rPr lang="en-US" altLang="en-US" dirty="0" smtClean="0"/>
              <a:t>Segments and Intersections</a:t>
            </a:r>
          </a:p>
        </p:txBody>
      </p:sp>
      <p:sp>
        <p:nvSpPr>
          <p:cNvPr id="3" name="Content Placeholder 2"/>
          <p:cNvSpPr>
            <a:spLocks noGrp="1"/>
          </p:cNvSpPr>
          <p:nvPr>
            <p:ph idx="1"/>
          </p:nvPr>
        </p:nvSpPr>
        <p:spPr/>
        <p:txBody>
          <a:bodyPr/>
          <a:lstStyle/>
          <a:p>
            <a:endParaRPr lang="en-US" dirty="0"/>
          </a:p>
        </p:txBody>
      </p:sp>
      <p:pic>
        <p:nvPicPr>
          <p:cNvPr id="2048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8509"/>
          <a:stretch/>
        </p:blipFill>
        <p:spPr bwMode="auto">
          <a:xfrm>
            <a:off x="646561" y="1493837"/>
            <a:ext cx="7850877" cy="41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45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HSM Process</a:t>
            </a:r>
            <a:endParaRPr lang="en-US" dirty="0"/>
          </a:p>
        </p:txBody>
      </p:sp>
      <p:cxnSp>
        <p:nvCxnSpPr>
          <p:cNvPr id="13" name="Straight Arrow Connector 12"/>
          <p:cNvCxnSpPr/>
          <p:nvPr/>
        </p:nvCxnSpPr>
        <p:spPr>
          <a:xfrm>
            <a:off x="2933944" y="2159069"/>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77692" y="2795881"/>
            <a:ext cx="2674256" cy="70757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243685" y="2872667"/>
            <a:ext cx="2742270" cy="553998"/>
          </a:xfrm>
          <a:prstGeom prst="rect">
            <a:avLst/>
          </a:prstGeom>
          <a:noFill/>
        </p:spPr>
        <p:txBody>
          <a:bodyPr wrap="none" rtlCol="0">
            <a:spAutoFit/>
          </a:bodyPr>
          <a:lstStyle/>
          <a:p>
            <a:r>
              <a:rPr lang="en-US" sz="3000" dirty="0" smtClean="0"/>
              <a:t>Segment Facility </a:t>
            </a:r>
            <a:endParaRPr lang="en-US" sz="3000" dirty="0"/>
          </a:p>
        </p:txBody>
      </p:sp>
      <p:cxnSp>
        <p:nvCxnSpPr>
          <p:cNvPr id="18" name="Straight Arrow Connector 17"/>
          <p:cNvCxnSpPr/>
          <p:nvPr/>
        </p:nvCxnSpPr>
        <p:spPr>
          <a:xfrm>
            <a:off x="2959343" y="3149666"/>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624942" y="2761476"/>
            <a:ext cx="2997201" cy="77638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p:cNvSpPr txBox="1"/>
          <p:nvPr/>
        </p:nvSpPr>
        <p:spPr>
          <a:xfrm>
            <a:off x="3731294" y="2872667"/>
            <a:ext cx="2809896" cy="553998"/>
          </a:xfrm>
          <a:prstGeom prst="rect">
            <a:avLst/>
          </a:prstGeom>
          <a:noFill/>
        </p:spPr>
        <p:txBody>
          <a:bodyPr wrap="none" rtlCol="0">
            <a:spAutoFit/>
          </a:bodyPr>
          <a:lstStyle/>
          <a:p>
            <a:r>
              <a:rPr lang="en-US" sz="3000" dirty="0" smtClean="0">
                <a:solidFill>
                  <a:srgbClr val="FFFFFF"/>
                </a:solidFill>
              </a:rPr>
              <a:t>Geometry, AADT</a:t>
            </a:r>
            <a:endParaRPr lang="en-US" sz="3000" dirty="0">
              <a:solidFill>
                <a:srgbClr val="FFFFFF"/>
              </a:solidFill>
            </a:endParaRPr>
          </a:p>
        </p:txBody>
      </p:sp>
      <p:sp>
        <p:nvSpPr>
          <p:cNvPr id="26" name="Rounded Rectangle 25"/>
          <p:cNvSpPr/>
          <p:nvPr/>
        </p:nvSpPr>
        <p:spPr>
          <a:xfrm>
            <a:off x="277692" y="1805284"/>
            <a:ext cx="2674256" cy="70757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599289" y="1882070"/>
            <a:ext cx="2031062" cy="553998"/>
          </a:xfrm>
          <a:prstGeom prst="rect">
            <a:avLst/>
          </a:prstGeom>
          <a:noFill/>
        </p:spPr>
        <p:txBody>
          <a:bodyPr wrap="none" rtlCol="0">
            <a:spAutoFit/>
          </a:bodyPr>
          <a:lstStyle/>
          <a:p>
            <a:r>
              <a:rPr lang="en-US" sz="3000" dirty="0" smtClean="0"/>
              <a:t>Define Data</a:t>
            </a:r>
            <a:endParaRPr lang="en-US" sz="3000" dirty="0"/>
          </a:p>
        </p:txBody>
      </p:sp>
      <p:sp>
        <p:nvSpPr>
          <p:cNvPr id="28" name="Rounded Rectangle 27"/>
          <p:cNvSpPr/>
          <p:nvPr/>
        </p:nvSpPr>
        <p:spPr>
          <a:xfrm>
            <a:off x="3610991" y="1770879"/>
            <a:ext cx="5479142" cy="77638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p:cNvSpPr txBox="1"/>
          <p:nvPr/>
        </p:nvSpPr>
        <p:spPr>
          <a:xfrm>
            <a:off x="3557124" y="1889765"/>
            <a:ext cx="5586876" cy="538609"/>
          </a:xfrm>
          <a:prstGeom prst="rect">
            <a:avLst/>
          </a:prstGeom>
          <a:noFill/>
        </p:spPr>
        <p:txBody>
          <a:bodyPr wrap="square" rtlCol="0">
            <a:spAutoFit/>
          </a:bodyPr>
          <a:lstStyle/>
          <a:p>
            <a:r>
              <a:rPr lang="en-US" sz="2900" dirty="0" smtClean="0">
                <a:solidFill>
                  <a:srgbClr val="FFFFFF"/>
                </a:solidFill>
              </a:rPr>
              <a:t>Limits, Type, Time, Geometry, AADT</a:t>
            </a:r>
            <a:endParaRPr lang="en-US" sz="2900" dirty="0">
              <a:solidFill>
                <a:srgbClr val="FFFFFF"/>
              </a:solidFill>
            </a:endParaRPr>
          </a:p>
        </p:txBody>
      </p:sp>
      <p:sp>
        <p:nvSpPr>
          <p:cNvPr id="30" name="Rounded Rectangle 29"/>
          <p:cNvSpPr/>
          <p:nvPr/>
        </p:nvSpPr>
        <p:spPr>
          <a:xfrm>
            <a:off x="277692" y="3800995"/>
            <a:ext cx="2674256" cy="70757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316854" y="3877781"/>
            <a:ext cx="2595933" cy="553998"/>
          </a:xfrm>
          <a:prstGeom prst="rect">
            <a:avLst/>
          </a:prstGeom>
          <a:noFill/>
        </p:spPr>
        <p:txBody>
          <a:bodyPr wrap="none" rtlCol="0">
            <a:spAutoFit/>
          </a:bodyPr>
          <a:lstStyle/>
          <a:p>
            <a:r>
              <a:rPr lang="en-US" sz="3000" dirty="0" smtClean="0"/>
              <a:t>Predict Crashes</a:t>
            </a:r>
            <a:endParaRPr lang="en-US" sz="3000" dirty="0"/>
          </a:p>
        </p:txBody>
      </p:sp>
      <p:cxnSp>
        <p:nvCxnSpPr>
          <p:cNvPr id="32" name="Straight Arrow Connector 31"/>
          <p:cNvCxnSpPr/>
          <p:nvPr/>
        </p:nvCxnSpPr>
        <p:spPr>
          <a:xfrm>
            <a:off x="2966599" y="4154780"/>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3632198" y="3766590"/>
            <a:ext cx="1121231" cy="77638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4" name="TextBox 33"/>
          <p:cNvSpPr txBox="1"/>
          <p:nvPr/>
        </p:nvSpPr>
        <p:spPr>
          <a:xfrm>
            <a:off x="3774835" y="3877781"/>
            <a:ext cx="736951" cy="553998"/>
          </a:xfrm>
          <a:prstGeom prst="rect">
            <a:avLst/>
          </a:prstGeom>
          <a:noFill/>
        </p:spPr>
        <p:txBody>
          <a:bodyPr wrap="none" rtlCol="0">
            <a:spAutoFit/>
          </a:bodyPr>
          <a:lstStyle/>
          <a:p>
            <a:r>
              <a:rPr lang="en-US" sz="3000" dirty="0" smtClean="0">
                <a:solidFill>
                  <a:srgbClr val="FFFFFF"/>
                </a:solidFill>
              </a:rPr>
              <a:t>SPF</a:t>
            </a:r>
            <a:endParaRPr lang="en-US" sz="3000" dirty="0">
              <a:solidFill>
                <a:srgbClr val="FFFFFF"/>
              </a:solidFill>
            </a:endParaRPr>
          </a:p>
        </p:txBody>
      </p:sp>
      <p:sp>
        <p:nvSpPr>
          <p:cNvPr id="36" name="Rounded Rectangle 35"/>
          <p:cNvSpPr/>
          <p:nvPr/>
        </p:nvSpPr>
        <p:spPr>
          <a:xfrm>
            <a:off x="277692" y="4737170"/>
            <a:ext cx="2674256" cy="707571"/>
          </a:xfrm>
          <a:prstGeom prst="round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p:cNvSpPr txBox="1"/>
          <p:nvPr/>
        </p:nvSpPr>
        <p:spPr>
          <a:xfrm>
            <a:off x="370861" y="4813956"/>
            <a:ext cx="2487918" cy="553998"/>
          </a:xfrm>
          <a:prstGeom prst="rect">
            <a:avLst/>
          </a:prstGeom>
          <a:noFill/>
        </p:spPr>
        <p:txBody>
          <a:bodyPr wrap="none" rtlCol="0">
            <a:spAutoFit/>
          </a:bodyPr>
          <a:lstStyle/>
          <a:p>
            <a:r>
              <a:rPr lang="en-US" sz="3000" dirty="0" smtClean="0"/>
              <a:t>Adjust Crashes</a:t>
            </a:r>
            <a:endParaRPr lang="en-US" sz="3000" dirty="0"/>
          </a:p>
        </p:txBody>
      </p:sp>
      <p:cxnSp>
        <p:nvCxnSpPr>
          <p:cNvPr id="38" name="Straight Arrow Connector 37"/>
          <p:cNvCxnSpPr/>
          <p:nvPr/>
        </p:nvCxnSpPr>
        <p:spPr>
          <a:xfrm>
            <a:off x="2959342" y="5090955"/>
            <a:ext cx="668740"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3624941" y="4702765"/>
            <a:ext cx="1527630" cy="77638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3767579" y="4813956"/>
            <a:ext cx="1283600" cy="553998"/>
          </a:xfrm>
          <a:prstGeom prst="rect">
            <a:avLst/>
          </a:prstGeom>
          <a:noFill/>
        </p:spPr>
        <p:txBody>
          <a:bodyPr wrap="none" rtlCol="0">
            <a:spAutoFit/>
          </a:bodyPr>
          <a:lstStyle/>
          <a:p>
            <a:r>
              <a:rPr lang="en-US" sz="3000" dirty="0" smtClean="0">
                <a:solidFill>
                  <a:srgbClr val="FFFFFF"/>
                </a:solidFill>
              </a:rPr>
              <a:t>CMF, C</a:t>
            </a:r>
            <a:endParaRPr lang="en-US" sz="3000" dirty="0">
              <a:solidFill>
                <a:srgbClr val="FFFFFF"/>
              </a:solidFill>
            </a:endParaRPr>
          </a:p>
        </p:txBody>
      </p:sp>
    </p:spTree>
    <p:extLst>
      <p:ext uri="{BB962C8B-B14F-4D97-AF65-F5344CB8AC3E}">
        <p14:creationId xmlns:p14="http://schemas.microsoft.com/office/powerpoint/2010/main" val="17602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40" descr="TRY1ForBill"/>
          <p:cNvPicPr>
            <a:picLocks noChangeAspect="1" noChangeArrowheads="1"/>
          </p:cNvPicPr>
          <p:nvPr/>
        </p:nvPicPr>
        <p:blipFill rotWithShape="1">
          <a:blip r:embed="rId3">
            <a:extLst>
              <a:ext uri="{28A0092B-C50C-407E-A947-70E740481C1C}">
                <a14:useLocalDpi xmlns:a14="http://schemas.microsoft.com/office/drawing/2010/main" val="0"/>
              </a:ext>
            </a:extLst>
          </a:blip>
          <a:srcRect b="8759"/>
          <a:stretch/>
        </p:blipFill>
        <p:spPr bwMode="auto">
          <a:xfrm>
            <a:off x="546048" y="838201"/>
            <a:ext cx="8193024" cy="49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4036" y="0"/>
            <a:ext cx="8229600" cy="1014984"/>
          </a:xfrm>
        </p:spPr>
        <p:txBody>
          <a:bodyPr/>
          <a:lstStyle/>
          <a:p>
            <a:r>
              <a:rPr lang="en-US" dirty="0" smtClean="0"/>
              <a:t>Cross Sectional Elements</a:t>
            </a:r>
            <a:endParaRPr lang="en-US" dirty="0"/>
          </a:p>
        </p:txBody>
      </p:sp>
    </p:spTree>
    <p:extLst>
      <p:ext uri="{BB962C8B-B14F-4D97-AF65-F5344CB8AC3E}">
        <p14:creationId xmlns:p14="http://schemas.microsoft.com/office/powerpoint/2010/main" val="3921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531448" y="87376"/>
            <a:ext cx="8229600" cy="1005369"/>
          </a:xfrm>
        </p:spPr>
        <p:txBody>
          <a:bodyPr/>
          <a:lstStyle/>
          <a:p>
            <a:r>
              <a:rPr lang="en-US" dirty="0" smtClean="0"/>
              <a:t>Safety and Operational Effects</a:t>
            </a:r>
            <a:endParaRPr lang="en-US" dirty="0"/>
          </a:p>
        </p:txBody>
      </p:sp>
      <p:sp>
        <p:nvSpPr>
          <p:cNvPr id="19459" name="Rectangle 3"/>
          <p:cNvSpPr>
            <a:spLocks noGrp="1" noChangeArrowheads="1"/>
          </p:cNvSpPr>
          <p:nvPr>
            <p:ph idx="1"/>
          </p:nvPr>
        </p:nvSpPr>
        <p:spPr>
          <a:xfrm>
            <a:off x="631877" y="1473199"/>
            <a:ext cx="7772400" cy="4114800"/>
          </a:xfrm>
        </p:spPr>
        <p:txBody>
          <a:bodyPr/>
          <a:lstStyle/>
          <a:p>
            <a:r>
              <a:rPr lang="en-US" altLang="en-US" sz="3000" dirty="0" smtClean="0"/>
              <a:t>Lane Width</a:t>
            </a:r>
          </a:p>
          <a:p>
            <a:endParaRPr lang="en-US" altLang="en-US" sz="3000" dirty="0" smtClean="0"/>
          </a:p>
          <a:p>
            <a:r>
              <a:rPr lang="en-US" altLang="en-US" sz="3000" dirty="0" smtClean="0"/>
              <a:t>Shoulder Width	</a:t>
            </a:r>
          </a:p>
          <a:p>
            <a:endParaRPr lang="en-US" altLang="en-US" sz="3000" dirty="0" smtClean="0"/>
          </a:p>
          <a:p>
            <a:r>
              <a:rPr lang="en-US" altLang="en-US" sz="3000" dirty="0" smtClean="0"/>
              <a:t>Sideslope</a:t>
            </a:r>
          </a:p>
          <a:p>
            <a:endParaRPr lang="en-US" altLang="en-US" sz="3000" dirty="0" smtClean="0"/>
          </a:p>
          <a:p>
            <a:r>
              <a:rPr lang="en-US" altLang="en-US" sz="3000" dirty="0" smtClean="0"/>
              <a:t>Clear Zone </a:t>
            </a:r>
          </a:p>
        </p:txBody>
      </p:sp>
      <p:sp>
        <p:nvSpPr>
          <p:cNvPr id="415748" name="Rectangle 4"/>
          <p:cNvSpPr>
            <a:spLocks noGrp="1" noChangeArrowheads="1"/>
          </p:cNvSpPr>
          <p:nvPr>
            <p:ph type="body" sz="half" idx="4294967295"/>
          </p:nvPr>
        </p:nvSpPr>
        <p:spPr>
          <a:xfrm>
            <a:off x="3765838" y="1010140"/>
            <a:ext cx="5562600" cy="4648200"/>
          </a:xfrm>
        </p:spPr>
        <p:txBody>
          <a:bodyPr>
            <a:normAutofit lnSpcReduction="10000"/>
          </a:bodyPr>
          <a:lstStyle/>
          <a:p>
            <a:pPr marL="0" indent="0">
              <a:buFont typeface="Wingdings" pitchFamily="2" charset="2"/>
              <a:buNone/>
            </a:pPr>
            <a:r>
              <a:rPr lang="en-US" altLang="en-US" u="sng" dirty="0" smtClean="0">
                <a:solidFill>
                  <a:srgbClr val="8F3515"/>
                </a:solidFill>
              </a:rPr>
              <a:t>Crashes	      Operations</a:t>
            </a:r>
          </a:p>
          <a:p>
            <a:pPr marL="0" indent="0">
              <a:buFont typeface="Wingdings" pitchFamily="2" charset="2"/>
              <a:buNone/>
            </a:pPr>
            <a:r>
              <a:rPr lang="en-US" altLang="en-US" sz="1800" dirty="0" smtClean="0"/>
              <a:t>  Head-on			Capacity</a:t>
            </a:r>
          </a:p>
          <a:p>
            <a:pPr marL="0" indent="0">
              <a:buFont typeface="Wingdings" pitchFamily="2" charset="2"/>
              <a:buNone/>
            </a:pPr>
            <a:r>
              <a:rPr lang="en-US" altLang="en-US" sz="1800" dirty="0" smtClean="0"/>
              <a:t>  Wider is “better”   	Wider means “faster”					</a:t>
            </a:r>
          </a:p>
          <a:p>
            <a:pPr marL="0" indent="0">
              <a:buFont typeface="Wingdings" pitchFamily="2" charset="2"/>
              <a:buNone/>
            </a:pPr>
            <a:r>
              <a:rPr lang="en-US" altLang="en-US" sz="1800" dirty="0" smtClean="0"/>
              <a:t>  Run-off-Road		Capacity</a:t>
            </a:r>
          </a:p>
          <a:p>
            <a:pPr marL="0" indent="0">
              <a:buFont typeface="Wingdings" pitchFamily="2" charset="2"/>
              <a:buNone/>
            </a:pPr>
            <a:r>
              <a:rPr lang="en-US" altLang="en-US" sz="1800" dirty="0" smtClean="0"/>
              <a:t>  Wider is “better” 		Functionality </a:t>
            </a:r>
            <a:endParaRPr lang="en-US" altLang="en-US" sz="1800" dirty="0"/>
          </a:p>
          <a:p>
            <a:pPr marL="0" indent="0">
              <a:buFont typeface="Wingdings" pitchFamily="2" charset="2"/>
              <a:buNone/>
            </a:pPr>
            <a:endParaRPr lang="en-US" altLang="en-US" sz="3000" dirty="0" smtClean="0"/>
          </a:p>
          <a:p>
            <a:pPr marL="0" indent="0">
              <a:buFont typeface="Wingdings" pitchFamily="2" charset="2"/>
              <a:buNone/>
            </a:pPr>
            <a:r>
              <a:rPr lang="en-US" altLang="en-US" sz="1800" dirty="0" smtClean="0"/>
              <a:t>  Run-off-road (severity)	Maintenance</a:t>
            </a:r>
          </a:p>
          <a:p>
            <a:pPr marL="0" indent="0">
              <a:buFont typeface="Wingdings" pitchFamily="2" charset="2"/>
              <a:buNone/>
            </a:pPr>
            <a:r>
              <a:rPr lang="en-US" altLang="en-US" sz="1800" dirty="0" smtClean="0"/>
              <a:t>  Flatter is better		Flatter is better  	</a:t>
            </a:r>
          </a:p>
          <a:p>
            <a:pPr marL="0" indent="0">
              <a:buFont typeface="Wingdings" pitchFamily="2" charset="2"/>
              <a:buNone/>
            </a:pPr>
            <a:endParaRPr lang="en-US" altLang="en-US" sz="3500" dirty="0" smtClean="0"/>
          </a:p>
          <a:p>
            <a:pPr marL="0" indent="0">
              <a:buFont typeface="Wingdings" pitchFamily="2" charset="2"/>
              <a:buNone/>
            </a:pPr>
            <a:r>
              <a:rPr lang="en-US" altLang="en-US" sz="1800" dirty="0" smtClean="0"/>
              <a:t>  Run-off-road		Horizontal sight</a:t>
            </a:r>
          </a:p>
          <a:p>
            <a:pPr marL="0" indent="0">
              <a:buFont typeface="Wingdings" pitchFamily="2" charset="2"/>
              <a:buNone/>
            </a:pPr>
            <a:r>
              <a:rPr lang="en-US" altLang="en-US" sz="1800" dirty="0" smtClean="0"/>
              <a:t>  (frequency and severity) 	distance</a:t>
            </a:r>
          </a:p>
          <a:p>
            <a:pPr marL="0" indent="0">
              <a:buFont typeface="Wingdings" pitchFamily="2" charset="2"/>
              <a:buNone/>
            </a:pPr>
            <a:r>
              <a:rPr lang="en-US" altLang="en-US" sz="1800" dirty="0" smtClean="0"/>
              <a:t> </a:t>
            </a:r>
          </a:p>
          <a:p>
            <a:pPr marL="1828800" lvl="4" indent="0"/>
            <a:endParaRPr lang="en-US" altLang="en-US" dirty="0" smtClean="0"/>
          </a:p>
        </p:txBody>
      </p:sp>
      <p:sp>
        <p:nvSpPr>
          <p:cNvPr id="19461" name="Rectangle 5"/>
          <p:cNvSpPr>
            <a:spLocks noChangeArrowheads="1"/>
          </p:cNvSpPr>
          <p:nvPr/>
        </p:nvSpPr>
        <p:spPr bwMode="auto">
          <a:xfrm>
            <a:off x="500968" y="990600"/>
            <a:ext cx="8534400" cy="4908063"/>
          </a:xfrm>
          <a:prstGeom prst="rect">
            <a:avLst/>
          </a:prstGeom>
          <a:noFill/>
          <a:ln w="38100">
            <a:solidFill>
              <a:srgbClr val="8F35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2"/>
                </a:solidFill>
                <a:latin typeface="Arial" charset="0"/>
              </a:defRPr>
            </a:lvl1pPr>
            <a:lvl2pPr marL="742950" indent="-285750" eaLnBrk="0" hangingPunct="0">
              <a:defRPr sz="3000">
                <a:solidFill>
                  <a:schemeClr val="tx2"/>
                </a:solidFill>
                <a:latin typeface="Arial" charset="0"/>
              </a:defRPr>
            </a:lvl2pPr>
            <a:lvl3pPr marL="1143000" indent="-228600" eaLnBrk="0" hangingPunct="0">
              <a:defRPr sz="3000">
                <a:solidFill>
                  <a:schemeClr val="tx2"/>
                </a:solidFill>
                <a:latin typeface="Arial" charset="0"/>
              </a:defRPr>
            </a:lvl3pPr>
            <a:lvl4pPr marL="1600200" indent="-228600" eaLnBrk="0" hangingPunct="0">
              <a:defRPr sz="3000">
                <a:solidFill>
                  <a:schemeClr val="tx2"/>
                </a:solidFill>
                <a:latin typeface="Arial" charset="0"/>
              </a:defRPr>
            </a:lvl4pPr>
            <a:lvl5pPr marL="2057400" indent="-228600" eaLnBrk="0" hangingPunct="0">
              <a:defRPr sz="3000">
                <a:solidFill>
                  <a:schemeClr val="tx2"/>
                </a:solidFill>
                <a:latin typeface="Arial" charset="0"/>
              </a:defRPr>
            </a:lvl5pPr>
            <a:lvl6pPr marL="2514600" indent="-228600" eaLnBrk="0" fontAlgn="base" hangingPunct="0">
              <a:spcBef>
                <a:spcPct val="0"/>
              </a:spcBef>
              <a:spcAft>
                <a:spcPct val="0"/>
              </a:spcAft>
              <a:defRPr sz="3000">
                <a:solidFill>
                  <a:schemeClr val="tx2"/>
                </a:solidFill>
                <a:latin typeface="Arial" charset="0"/>
              </a:defRPr>
            </a:lvl6pPr>
            <a:lvl7pPr marL="2971800" indent="-228600" eaLnBrk="0" fontAlgn="base" hangingPunct="0">
              <a:spcBef>
                <a:spcPct val="0"/>
              </a:spcBef>
              <a:spcAft>
                <a:spcPct val="0"/>
              </a:spcAft>
              <a:defRPr sz="3000">
                <a:solidFill>
                  <a:schemeClr val="tx2"/>
                </a:solidFill>
                <a:latin typeface="Arial" charset="0"/>
              </a:defRPr>
            </a:lvl7pPr>
            <a:lvl8pPr marL="3429000" indent="-228600" eaLnBrk="0" fontAlgn="base" hangingPunct="0">
              <a:spcBef>
                <a:spcPct val="0"/>
              </a:spcBef>
              <a:spcAft>
                <a:spcPct val="0"/>
              </a:spcAft>
              <a:defRPr sz="3000">
                <a:solidFill>
                  <a:schemeClr val="tx2"/>
                </a:solidFill>
                <a:latin typeface="Arial" charset="0"/>
              </a:defRPr>
            </a:lvl8pPr>
            <a:lvl9pPr marL="3886200" indent="-228600" eaLnBrk="0" fontAlgn="base" hangingPunct="0">
              <a:spcBef>
                <a:spcPct val="0"/>
              </a:spcBef>
              <a:spcAft>
                <a:spcPct val="0"/>
              </a:spcAft>
              <a:defRPr sz="3000">
                <a:solidFill>
                  <a:schemeClr val="tx2"/>
                </a:solidFill>
                <a:latin typeface="Arial" charset="0"/>
              </a:defRPr>
            </a:lvl9pPr>
          </a:lstStyle>
          <a:p>
            <a:pPr algn="ctr"/>
            <a:endParaRPr lang="en-US" altLang="en-US" dirty="0"/>
          </a:p>
        </p:txBody>
      </p:sp>
      <p:cxnSp>
        <p:nvCxnSpPr>
          <p:cNvPr id="19462" name="Straight Connector 9"/>
          <p:cNvCxnSpPr>
            <a:cxnSpLocks noChangeShapeType="1"/>
          </p:cNvCxnSpPr>
          <p:nvPr/>
        </p:nvCxnSpPr>
        <p:spPr bwMode="auto">
          <a:xfrm>
            <a:off x="524410" y="2327030"/>
            <a:ext cx="853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3" name="Straight Connector 10"/>
          <p:cNvCxnSpPr>
            <a:cxnSpLocks noChangeShapeType="1"/>
          </p:cNvCxnSpPr>
          <p:nvPr/>
        </p:nvCxnSpPr>
        <p:spPr bwMode="auto">
          <a:xfrm>
            <a:off x="504872" y="4591540"/>
            <a:ext cx="853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4" name="Straight Connector 11"/>
          <p:cNvCxnSpPr>
            <a:cxnSpLocks noChangeShapeType="1"/>
          </p:cNvCxnSpPr>
          <p:nvPr/>
        </p:nvCxnSpPr>
        <p:spPr bwMode="auto">
          <a:xfrm>
            <a:off x="504872" y="3327408"/>
            <a:ext cx="853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0156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HSM Crash Prediction Method</a:t>
            </a:r>
          </a:p>
        </p:txBody>
      </p:sp>
      <p:sp>
        <p:nvSpPr>
          <p:cNvPr id="5" name="Content Placeholder 4"/>
          <p:cNvSpPr>
            <a:spLocks noGrp="1"/>
          </p:cNvSpPr>
          <p:nvPr>
            <p:ph idx="1"/>
          </p:nvPr>
        </p:nvSpPr>
        <p:spPr>
          <a:xfrm>
            <a:off x="457200" y="3029803"/>
            <a:ext cx="8229600" cy="3096360"/>
          </a:xfrm>
        </p:spPr>
        <p:txBody>
          <a:bodyPr>
            <a:normAutofit/>
          </a:bodyPr>
          <a:lstStyle/>
          <a:p>
            <a:pPr>
              <a:spcBef>
                <a:spcPct val="50000"/>
              </a:spcBef>
              <a:defRPr/>
            </a:pPr>
            <a:r>
              <a:rPr lang="en-US" sz="2800" dirty="0" smtClean="0"/>
              <a:t>Total predicted crashes: expected </a:t>
            </a:r>
            <a:r>
              <a:rPr lang="en-US" sz="2800" dirty="0"/>
              <a:t>number of crashes </a:t>
            </a:r>
            <a:endParaRPr lang="en-US" sz="2800" dirty="0" smtClean="0"/>
          </a:p>
          <a:p>
            <a:pPr>
              <a:spcBef>
                <a:spcPct val="50000"/>
              </a:spcBef>
              <a:defRPr/>
            </a:pPr>
            <a:r>
              <a:rPr lang="en-US" sz="2800" dirty="0" smtClean="0">
                <a:cs typeface="Arial" charset="0"/>
              </a:rPr>
              <a:t>Int.:</a:t>
            </a:r>
            <a:r>
              <a:rPr lang="en-US" sz="2800" dirty="0" smtClean="0"/>
              <a:t> </a:t>
            </a:r>
            <a:r>
              <a:rPr lang="en-US" sz="2800" dirty="0"/>
              <a:t>Expected crash frequency for all </a:t>
            </a:r>
            <a:r>
              <a:rPr lang="en-US" sz="2800" dirty="0" smtClean="0"/>
              <a:t>intersections </a:t>
            </a:r>
          </a:p>
          <a:p>
            <a:pPr>
              <a:spcBef>
                <a:spcPct val="50000"/>
              </a:spcBef>
              <a:defRPr/>
            </a:pPr>
            <a:r>
              <a:rPr lang="en-US" sz="2800" dirty="0" err="1" smtClean="0"/>
              <a:t>Seg</a:t>
            </a:r>
            <a:r>
              <a:rPr lang="en-US" sz="2800" dirty="0" smtClean="0"/>
              <a:t>.: Expected </a:t>
            </a:r>
            <a:r>
              <a:rPr lang="en-US" sz="2800" dirty="0"/>
              <a:t>crash frequency for all roadway </a:t>
            </a:r>
            <a:r>
              <a:rPr lang="en-US" sz="2800" dirty="0" smtClean="0"/>
              <a:t>segments</a:t>
            </a:r>
            <a:endParaRPr lang="en-US" sz="2800" dirty="0"/>
          </a:p>
        </p:txBody>
      </p:sp>
      <p:sp>
        <p:nvSpPr>
          <p:cNvPr id="6" name="Flowchart: Predefined Process 5"/>
          <p:cNvSpPr/>
          <p:nvPr/>
        </p:nvSpPr>
        <p:spPr>
          <a:xfrm>
            <a:off x="682386" y="1487607"/>
            <a:ext cx="1460310"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7938" y="1476318"/>
            <a:ext cx="1089209" cy="861774"/>
          </a:xfrm>
          <a:prstGeom prst="rect">
            <a:avLst/>
          </a:prstGeom>
          <a:noFill/>
        </p:spPr>
        <p:txBody>
          <a:bodyPr wrap="none" lIns="91440" tIns="45720" rIns="91440" bIns="45720">
            <a:spAutoFit/>
          </a:bodyPr>
          <a:lstStyle/>
          <a:p>
            <a:pPr algn="ctr"/>
            <a:r>
              <a:rPr lang="en-US" sz="5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Flowchart: Predefined Process 8"/>
          <p:cNvSpPr/>
          <p:nvPr/>
        </p:nvSpPr>
        <p:spPr>
          <a:xfrm>
            <a:off x="2906975" y="1462584"/>
            <a:ext cx="1735531" cy="846161"/>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32912" y="1451295"/>
            <a:ext cx="1285929" cy="861774"/>
          </a:xfrm>
          <a:prstGeom prst="rect">
            <a:avLst/>
          </a:prstGeom>
          <a:noFill/>
        </p:spPr>
        <p:txBody>
          <a:bodyPr wrap="none" lIns="91440" tIns="45720" rIns="91440" bIns="45720">
            <a:spAutoFit/>
          </a:bodyPr>
          <a:lstStyle/>
          <a:p>
            <a:pPr algn="ctr"/>
            <a:r>
              <a:rPr lang="en-US" sz="5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Seg</a:t>
            </a:r>
            <a:r>
              <a:rPr lang="en-US" sz="5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Equal 13"/>
          <p:cNvSpPr/>
          <p:nvPr/>
        </p:nvSpPr>
        <p:spPr>
          <a:xfrm>
            <a:off x="4708472" y="1596788"/>
            <a:ext cx="586854" cy="57320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lowchart: Process 14"/>
          <p:cNvSpPr/>
          <p:nvPr/>
        </p:nvSpPr>
        <p:spPr>
          <a:xfrm>
            <a:off x="5525174" y="1288143"/>
            <a:ext cx="2971857" cy="123371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503025" y="1320225"/>
            <a:ext cx="3016155" cy="1169551"/>
          </a:xfrm>
          <a:prstGeom prst="rect">
            <a:avLst/>
          </a:prstGeom>
          <a:noFill/>
        </p:spPr>
        <p:txBody>
          <a:bodyPr wrap="square" lIns="91440" tIns="45720" rIns="91440" bIns="45720">
            <a:spAutoFit/>
          </a:bodyPr>
          <a:lstStyle/>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Total Predicted </a:t>
            </a:r>
          </a:p>
          <a:p>
            <a:pPr algn="ct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Crashes</a:t>
            </a:r>
            <a:endParaRPr lang="en-US" sz="3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Plus 1"/>
          <p:cNvSpPr/>
          <p:nvPr/>
        </p:nvSpPr>
        <p:spPr>
          <a:xfrm>
            <a:off x="2217760" y="1596788"/>
            <a:ext cx="614149" cy="64144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59638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609600" y="304800"/>
            <a:ext cx="8104554" cy="1143000"/>
          </a:xfrm>
        </p:spPr>
        <p:txBody>
          <a:bodyPr/>
          <a:lstStyle/>
          <a:p>
            <a:r>
              <a:rPr lang="en-US" altLang="en-US" dirty="0" smtClean="0"/>
              <a:t>Prediction Model</a:t>
            </a:r>
          </a:p>
        </p:txBody>
      </p:sp>
      <p:sp>
        <p:nvSpPr>
          <p:cNvPr id="29700" name="Rectangle 4"/>
          <p:cNvSpPr>
            <a:spLocks noGrp="1" noChangeArrowheads="1"/>
          </p:cNvSpPr>
          <p:nvPr>
            <p:ph type="body" idx="1"/>
          </p:nvPr>
        </p:nvSpPr>
        <p:spPr>
          <a:xfrm>
            <a:off x="775677" y="1371600"/>
            <a:ext cx="7772400" cy="4484077"/>
          </a:xfrm>
        </p:spPr>
        <p:txBody>
          <a:bodyPr/>
          <a:lstStyle/>
          <a:p>
            <a:pPr marL="0" indent="0">
              <a:buNone/>
            </a:pPr>
            <a:r>
              <a:rPr lang="en-US" sz="2800" dirty="0" smtClean="0"/>
              <a:t>N</a:t>
            </a:r>
            <a:r>
              <a:rPr lang="en-US" sz="2800" baseline="-25000" dirty="0" smtClean="0"/>
              <a:t>predicted</a:t>
            </a:r>
            <a:r>
              <a:rPr lang="en-US" sz="2800" dirty="0" smtClean="0"/>
              <a:t> </a:t>
            </a:r>
            <a:r>
              <a:rPr lang="en-US" sz="2800" baseline="-25000" dirty="0"/>
              <a:t>i</a:t>
            </a:r>
            <a:r>
              <a:rPr lang="en-US" sz="2800" dirty="0" smtClean="0"/>
              <a:t> = N</a:t>
            </a:r>
            <a:r>
              <a:rPr lang="en-US" sz="2800" baseline="-25000" dirty="0" smtClean="0"/>
              <a:t>spf</a:t>
            </a:r>
            <a:r>
              <a:rPr lang="en-US" sz="2800" dirty="0" smtClean="0"/>
              <a:t> </a:t>
            </a:r>
            <a:r>
              <a:rPr lang="en-US" sz="2800" baseline="-25000" dirty="0"/>
              <a:t>i</a:t>
            </a:r>
            <a:r>
              <a:rPr lang="en-US" sz="2800" baseline="-25000" dirty="0" smtClean="0"/>
              <a:t> </a:t>
            </a:r>
            <a:r>
              <a:rPr lang="en-US" sz="2800" dirty="0" smtClean="0"/>
              <a:t>x </a:t>
            </a:r>
            <a:r>
              <a:rPr lang="en-US" sz="2800" dirty="0"/>
              <a:t>(</a:t>
            </a:r>
            <a:r>
              <a:rPr lang="en-US" sz="2800" dirty="0" smtClean="0"/>
              <a:t>CMF</a:t>
            </a:r>
            <a:r>
              <a:rPr lang="en-US" sz="2800" baseline="-25000" dirty="0" smtClean="0"/>
              <a:t>1 </a:t>
            </a:r>
            <a:r>
              <a:rPr lang="en-US" sz="2800" dirty="0"/>
              <a:t>… </a:t>
            </a:r>
            <a:r>
              <a:rPr lang="en-US" sz="2800" dirty="0" smtClean="0"/>
              <a:t>CMF</a:t>
            </a:r>
            <a:r>
              <a:rPr lang="en-US" sz="2800" baseline="-25000" dirty="0" smtClean="0"/>
              <a:t>x</a:t>
            </a:r>
            <a:r>
              <a:rPr lang="en-US" sz="2800" dirty="0" smtClean="0"/>
              <a:t>) C</a:t>
            </a:r>
            <a:r>
              <a:rPr lang="en-US" sz="2800" baseline="-25000" dirty="0"/>
              <a:t>i</a:t>
            </a:r>
          </a:p>
          <a:p>
            <a:endParaRPr lang="en-US" altLang="en-US" sz="2800" dirty="0" smtClean="0"/>
          </a:p>
          <a:p>
            <a:pPr marL="0" indent="0">
              <a:buNone/>
            </a:pPr>
            <a:r>
              <a:rPr lang="en-US" altLang="en-US" sz="2800" dirty="0" smtClean="0"/>
              <a:t>N</a:t>
            </a:r>
            <a:r>
              <a:rPr lang="en-US" altLang="en-US" sz="2800" baseline="-25000" dirty="0" smtClean="0"/>
              <a:t>predicted</a:t>
            </a:r>
            <a:r>
              <a:rPr lang="en-US" altLang="en-US" sz="2800" dirty="0" smtClean="0"/>
              <a:t> </a:t>
            </a:r>
            <a:r>
              <a:rPr lang="en-US" altLang="en-US" sz="2800" baseline="-25000" dirty="0"/>
              <a:t>i</a:t>
            </a:r>
            <a:r>
              <a:rPr lang="en-US" altLang="en-US" sz="2800" baseline="-25000" dirty="0" smtClean="0"/>
              <a:t> </a:t>
            </a:r>
            <a:r>
              <a:rPr lang="en-US" altLang="en-US" sz="2800" dirty="0" smtClean="0"/>
              <a:t>= Expected crash frequency for an individual element </a:t>
            </a:r>
          </a:p>
          <a:p>
            <a:pPr marL="0" indent="0">
              <a:buNone/>
            </a:pPr>
            <a:r>
              <a:rPr lang="en-US" altLang="en-US" sz="2800" dirty="0" smtClean="0"/>
              <a:t>N</a:t>
            </a:r>
            <a:r>
              <a:rPr lang="en-US" altLang="en-US" sz="2800" baseline="-25000" dirty="0" smtClean="0"/>
              <a:t>spf</a:t>
            </a:r>
            <a:r>
              <a:rPr lang="en-US" altLang="en-US" sz="2800" dirty="0" smtClean="0"/>
              <a:t> </a:t>
            </a:r>
            <a:r>
              <a:rPr lang="en-US" altLang="en-US" sz="2800" baseline="-25000" dirty="0" smtClean="0"/>
              <a:t>i </a:t>
            </a:r>
            <a:r>
              <a:rPr lang="en-US" altLang="en-US" sz="2800" dirty="0" smtClean="0"/>
              <a:t>= Expected crash frequency for base conditions for an individual element</a:t>
            </a:r>
          </a:p>
          <a:p>
            <a:pPr marL="0" indent="0">
              <a:buNone/>
            </a:pPr>
            <a:r>
              <a:rPr lang="en-US" altLang="en-US" sz="2800" dirty="0" smtClean="0"/>
              <a:t>CMF</a:t>
            </a:r>
            <a:r>
              <a:rPr lang="en-US" altLang="en-US" sz="2800" baseline="-25000" dirty="0" smtClean="0"/>
              <a:t>i</a:t>
            </a:r>
            <a:r>
              <a:rPr lang="en-US" altLang="en-US" sz="2800" dirty="0" smtClean="0"/>
              <a:t> = Crash Modification Factors for individual design elements</a:t>
            </a:r>
          </a:p>
          <a:p>
            <a:pPr marL="0" indent="0">
              <a:buNone/>
            </a:pPr>
            <a:r>
              <a:rPr lang="en-US" altLang="en-US" sz="2800" dirty="0" smtClean="0"/>
              <a:t>C</a:t>
            </a:r>
            <a:r>
              <a:rPr lang="en-US" altLang="en-US" sz="2800" baseline="-25000" dirty="0"/>
              <a:t>i</a:t>
            </a:r>
            <a:r>
              <a:rPr lang="en-US" altLang="en-US" sz="2800" dirty="0" smtClean="0"/>
              <a:t> = Calibration factor</a:t>
            </a:r>
          </a:p>
        </p:txBody>
      </p:sp>
    </p:spTree>
    <p:extLst>
      <p:ext uri="{BB962C8B-B14F-4D97-AF65-F5344CB8AC3E}">
        <p14:creationId xmlns:p14="http://schemas.microsoft.com/office/powerpoint/2010/main" val="68136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Segment SPFs</a:t>
            </a:r>
          </a:p>
        </p:txBody>
      </p:sp>
      <p:sp>
        <p:nvSpPr>
          <p:cNvPr id="30723" name="Rectangle 3"/>
          <p:cNvSpPr>
            <a:spLocks noGrp="1" noChangeArrowheads="1"/>
          </p:cNvSpPr>
          <p:nvPr>
            <p:ph type="body" idx="1"/>
          </p:nvPr>
        </p:nvSpPr>
        <p:spPr/>
        <p:txBody>
          <a:bodyPr/>
          <a:lstStyle/>
          <a:p>
            <a:r>
              <a:rPr lang="en-US" altLang="en-US" dirty="0" smtClean="0"/>
              <a:t>2-lane Rural</a:t>
            </a:r>
          </a:p>
          <a:p>
            <a:pPr marL="0" indent="0">
              <a:buNone/>
            </a:pPr>
            <a:r>
              <a:rPr lang="en-US" dirty="0" smtClean="0"/>
              <a:t>N</a:t>
            </a:r>
            <a:r>
              <a:rPr lang="en-US" baseline="-25000" dirty="0" smtClean="0"/>
              <a:t>spf</a:t>
            </a:r>
            <a:r>
              <a:rPr lang="en-US" dirty="0" smtClean="0"/>
              <a:t> </a:t>
            </a:r>
            <a:r>
              <a:rPr lang="en-US" baseline="-25000" dirty="0" smtClean="0"/>
              <a:t>rs</a:t>
            </a:r>
            <a:r>
              <a:rPr lang="en-US" dirty="0" smtClean="0"/>
              <a:t> </a:t>
            </a:r>
            <a:r>
              <a:rPr lang="en-US" dirty="0"/>
              <a:t>= (AADT</a:t>
            </a:r>
            <a:r>
              <a:rPr lang="en-US" baseline="-25000" dirty="0"/>
              <a:t>n</a:t>
            </a:r>
            <a:r>
              <a:rPr lang="en-US" dirty="0"/>
              <a:t>) (L) (365) (10</a:t>
            </a:r>
            <a:r>
              <a:rPr lang="en-US" baseline="30000" dirty="0"/>
              <a:t>-6</a:t>
            </a:r>
            <a:r>
              <a:rPr lang="en-US" dirty="0"/>
              <a:t>) e</a:t>
            </a:r>
            <a:r>
              <a:rPr lang="en-US" baseline="30000" dirty="0"/>
              <a:t>-</a:t>
            </a:r>
            <a:r>
              <a:rPr lang="en-US" baseline="30000" dirty="0" smtClean="0"/>
              <a:t>0.312</a:t>
            </a:r>
            <a:endParaRPr lang="en-US" dirty="0"/>
          </a:p>
          <a:p>
            <a:r>
              <a:rPr lang="en-US" altLang="en-US" dirty="0" smtClean="0"/>
              <a:t>Multilane, Rural Undivided</a:t>
            </a:r>
          </a:p>
          <a:p>
            <a:pPr marL="0" indent="0">
              <a:buNone/>
            </a:pPr>
            <a:r>
              <a:rPr lang="en-US" dirty="0"/>
              <a:t>N</a:t>
            </a:r>
            <a:r>
              <a:rPr lang="en-US" baseline="-25000" dirty="0"/>
              <a:t>spf ru</a:t>
            </a:r>
            <a:r>
              <a:rPr lang="en-US" dirty="0"/>
              <a:t> =  e</a:t>
            </a:r>
            <a:r>
              <a:rPr lang="en-US" baseline="30000" dirty="0"/>
              <a:t>(a + b</a:t>
            </a:r>
            <a:r>
              <a:rPr lang="en-US" dirty="0"/>
              <a:t> </a:t>
            </a:r>
            <a:r>
              <a:rPr lang="en-US" baseline="30000" dirty="0" smtClean="0"/>
              <a:t>Ln</a:t>
            </a:r>
            <a:r>
              <a:rPr lang="en-US" dirty="0" smtClean="0"/>
              <a:t> </a:t>
            </a:r>
            <a:r>
              <a:rPr lang="en-US" baseline="30000" dirty="0" smtClean="0"/>
              <a:t>AADT </a:t>
            </a:r>
            <a:r>
              <a:rPr lang="en-US" baseline="30000" dirty="0"/>
              <a:t>+ Ln L) </a:t>
            </a:r>
            <a:endParaRPr lang="en-US" altLang="en-US" dirty="0" smtClean="0"/>
          </a:p>
          <a:p>
            <a:r>
              <a:rPr lang="en-US" altLang="en-US" dirty="0" smtClean="0"/>
              <a:t>Multilane, Rural Divided</a:t>
            </a:r>
          </a:p>
          <a:p>
            <a:pPr marL="0" indent="0">
              <a:buNone/>
            </a:pPr>
            <a:r>
              <a:rPr lang="en-US" dirty="0"/>
              <a:t>N</a:t>
            </a:r>
            <a:r>
              <a:rPr lang="en-US" baseline="-25000" dirty="0"/>
              <a:t>spf rd </a:t>
            </a:r>
            <a:r>
              <a:rPr lang="en-US" dirty="0"/>
              <a:t> =   e</a:t>
            </a:r>
            <a:r>
              <a:rPr lang="en-US" baseline="30000" dirty="0"/>
              <a:t>(a + </a:t>
            </a:r>
            <a:r>
              <a:rPr lang="en-US" baseline="30000" dirty="0" smtClean="0"/>
              <a:t>b</a:t>
            </a:r>
            <a:r>
              <a:rPr lang="en-US" dirty="0" smtClean="0"/>
              <a:t> </a:t>
            </a:r>
            <a:r>
              <a:rPr lang="en-US" baseline="30000" dirty="0"/>
              <a:t>Ln </a:t>
            </a:r>
            <a:r>
              <a:rPr lang="en-US" baseline="30000" dirty="0" smtClean="0"/>
              <a:t>AADT </a:t>
            </a:r>
            <a:r>
              <a:rPr lang="en-US" baseline="30000" dirty="0"/>
              <a:t>+ Ln L) </a:t>
            </a:r>
            <a:endParaRPr lang="en-US" dirty="0"/>
          </a:p>
          <a:p>
            <a:endParaRPr lang="en-US" altLang="en-US" dirty="0" smtClean="0"/>
          </a:p>
        </p:txBody>
      </p:sp>
    </p:spTree>
    <p:extLst>
      <p:ext uri="{BB962C8B-B14F-4D97-AF65-F5344CB8AC3E}">
        <p14:creationId xmlns:p14="http://schemas.microsoft.com/office/powerpoint/2010/main" val="87947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274638"/>
            <a:ext cx="8229600" cy="808037"/>
          </a:xfrm>
          <a:prstGeom prst="rect">
            <a:avLst/>
          </a:prstGeom>
        </p:spPr>
        <p:txBody>
          <a:bodyPr/>
          <a:lstStyle>
            <a:lvl1pPr algn="l" defTabSz="457200" rtl="0" eaLnBrk="0" fontAlgn="base" hangingPunct="0">
              <a:spcBef>
                <a:spcPct val="0"/>
              </a:spcBef>
              <a:spcAft>
                <a:spcPct val="0"/>
              </a:spcAft>
              <a:defRPr sz="2800" b="1" kern="1200">
                <a:solidFill>
                  <a:srgbClr val="00245D"/>
                </a:solidFill>
                <a:latin typeface="Century Gothic"/>
                <a:ea typeface="Century Gothic" pitchFamily="34" charset="0"/>
                <a:cs typeface="Century Gothic"/>
              </a:defRPr>
            </a:lvl1pPr>
            <a:lvl2pPr algn="l" defTabSz="457200" rtl="0" eaLnBrk="0" fontAlgn="base" hangingPunct="0">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2pPr>
            <a:lvl3pPr algn="l" defTabSz="457200" rtl="0" eaLnBrk="0" fontAlgn="base" hangingPunct="0">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3pPr>
            <a:lvl4pPr algn="l" defTabSz="457200" rtl="0" eaLnBrk="0" fontAlgn="base" hangingPunct="0">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4pPr>
            <a:lvl5pPr algn="l" defTabSz="457200" rtl="0" eaLnBrk="0" fontAlgn="base" hangingPunct="0">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5pPr>
            <a:lvl6pPr marL="457200" algn="l" defTabSz="457200" rtl="0" fontAlgn="base">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6pPr>
            <a:lvl7pPr marL="914400" algn="l" defTabSz="457200" rtl="0" fontAlgn="base">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7pPr>
            <a:lvl8pPr marL="1371600" algn="l" defTabSz="457200" rtl="0" fontAlgn="base">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8pPr>
            <a:lvl9pPr marL="1828800" algn="l" defTabSz="457200" rtl="0" fontAlgn="base">
              <a:spcBef>
                <a:spcPct val="0"/>
              </a:spcBef>
              <a:spcAft>
                <a:spcPct val="0"/>
              </a:spcAft>
              <a:defRPr sz="2800" b="1">
                <a:solidFill>
                  <a:srgbClr val="00245D"/>
                </a:solidFill>
                <a:latin typeface="Century Gothic" pitchFamily="34" charset="0"/>
                <a:ea typeface="Century Gothic" pitchFamily="34" charset="0"/>
                <a:cs typeface="Century Gothic" pitchFamily="34" charset="0"/>
              </a:defRPr>
            </a:lvl9pPr>
          </a:lstStyle>
          <a:p>
            <a:pPr algn="ctr" eaLnBrk="1" hangingPunct="1"/>
            <a:r>
              <a:rPr lang="en-US" altLang="en-US" dirty="0" smtClean="0">
                <a:latin typeface="Century Gothic" pitchFamily="34" charset="0"/>
                <a:cs typeface="Century Gothic" pitchFamily="34" charset="0"/>
              </a:rPr>
              <a:t>Incorporating Safety at the Project Level</a:t>
            </a:r>
          </a:p>
        </p:txBody>
      </p:sp>
      <p:pic>
        <p:nvPicPr>
          <p:cNvPr id="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219200"/>
            <a:ext cx="381163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505200" y="1480840"/>
            <a:ext cx="5257800" cy="4462760"/>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3200" i="1" dirty="0">
                <a:solidFill>
                  <a:srgbClr val="000000"/>
                </a:solidFill>
                <a:latin typeface="Calibri" pitchFamily="34" charset="0"/>
              </a:rPr>
              <a:t>“Road safety management is in transition. The transition is from action based on experience, intuition, judgment, and tradition, to action based on empirical evidence, science, and technology…”</a:t>
            </a:r>
            <a:endParaRPr lang="en-US" sz="3200" dirty="0">
              <a:solidFill>
                <a:srgbClr val="000000"/>
              </a:solidFill>
              <a:latin typeface="Calibri" pitchFamily="34" charset="0"/>
            </a:endParaRPr>
          </a:p>
          <a:p>
            <a:pPr algn="ctr" eaLnBrk="0" fontAlgn="base" hangingPunct="0">
              <a:spcBef>
                <a:spcPct val="0"/>
              </a:spcBef>
              <a:spcAft>
                <a:spcPct val="0"/>
              </a:spcAft>
            </a:pP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3290951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Base Conditions: 2-Lane Rural</a:t>
            </a:r>
          </a:p>
        </p:txBody>
      </p:sp>
      <p:sp>
        <p:nvSpPr>
          <p:cNvPr id="31747" name="Rectangle 3"/>
          <p:cNvSpPr>
            <a:spLocks noGrp="1" noChangeArrowheads="1"/>
          </p:cNvSpPr>
          <p:nvPr>
            <p:ph type="body" idx="1"/>
          </p:nvPr>
        </p:nvSpPr>
        <p:spPr>
          <a:xfrm>
            <a:off x="838200" y="1572851"/>
            <a:ext cx="7772400" cy="4114800"/>
          </a:xfrm>
        </p:spPr>
        <p:txBody>
          <a:bodyPr>
            <a:normAutofit fontScale="92500" lnSpcReduction="20000"/>
          </a:bodyPr>
          <a:lstStyle/>
          <a:p>
            <a:r>
              <a:rPr lang="en-US" altLang="en-US" sz="2400" dirty="0" smtClean="0"/>
              <a:t>Lane Width: 				12 feet</a:t>
            </a:r>
          </a:p>
          <a:p>
            <a:r>
              <a:rPr lang="en-US" altLang="en-US" sz="2400" dirty="0" smtClean="0"/>
              <a:t>Shoulder Width: 	  	    	6 feet</a:t>
            </a:r>
          </a:p>
          <a:p>
            <a:r>
              <a:rPr lang="en-US" altLang="en-US" sz="2400" dirty="0" smtClean="0"/>
              <a:t>Shoulder Type: 		    	Paved</a:t>
            </a:r>
          </a:p>
          <a:p>
            <a:r>
              <a:rPr lang="en-US" altLang="en-US" sz="2400" dirty="0" smtClean="0"/>
              <a:t>Roadside Hazard Rating:   		3</a:t>
            </a:r>
          </a:p>
          <a:p>
            <a:r>
              <a:rPr lang="en-US" altLang="en-US" sz="2400" dirty="0" smtClean="0"/>
              <a:t>Driveway Density: 		    	&lt;5 driveways/mi</a:t>
            </a:r>
          </a:p>
          <a:p>
            <a:r>
              <a:rPr lang="en-US" altLang="en-US" sz="2400" dirty="0" smtClean="0"/>
              <a:t>Grade: 				&lt;3%(abs) </a:t>
            </a:r>
          </a:p>
          <a:p>
            <a:r>
              <a:rPr lang="en-US" altLang="en-US" sz="2400" dirty="0" smtClean="0"/>
              <a:t>Horizontal Curvature: 	    	None</a:t>
            </a:r>
          </a:p>
          <a:p>
            <a:r>
              <a:rPr lang="en-US" altLang="en-US" sz="2400" dirty="0" smtClean="0"/>
              <a:t>Vertical Curvature: 	    		None</a:t>
            </a:r>
          </a:p>
          <a:p>
            <a:r>
              <a:rPr lang="en-US" altLang="en-US" sz="2400" dirty="0" smtClean="0"/>
              <a:t>Centerline rumble strips:   		None</a:t>
            </a:r>
          </a:p>
          <a:p>
            <a:r>
              <a:rPr lang="en-US" altLang="en-US" sz="2400" dirty="0" smtClean="0"/>
              <a:t>TWLTL, climbing, or passing lanes:	None</a:t>
            </a:r>
          </a:p>
          <a:p>
            <a:r>
              <a:rPr lang="en-US" altLang="en-US" sz="2400" dirty="0" smtClean="0"/>
              <a:t>Lighting: 			    	None</a:t>
            </a:r>
          </a:p>
          <a:p>
            <a:r>
              <a:rPr lang="en-US" altLang="en-US" sz="2400" dirty="0" smtClean="0"/>
              <a:t>Automated Enforcement:   		None</a:t>
            </a:r>
          </a:p>
          <a:p>
            <a:endParaRPr lang="en-US" altLang="en-US" sz="2400" dirty="0" smtClean="0"/>
          </a:p>
        </p:txBody>
      </p:sp>
    </p:spTree>
    <p:extLst>
      <p:ext uri="{BB962C8B-B14F-4D97-AF65-F5344CB8AC3E}">
        <p14:creationId xmlns:p14="http://schemas.microsoft.com/office/powerpoint/2010/main" val="418844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8143631" cy="1143000"/>
          </a:xfrm>
        </p:spPr>
        <p:txBody>
          <a:bodyPr/>
          <a:lstStyle/>
          <a:p>
            <a:r>
              <a:rPr lang="en-US" dirty="0" smtClean="0"/>
              <a:t>Base Conditions: Multilane Roads</a:t>
            </a:r>
            <a:endParaRPr lang="en-US" dirty="0"/>
          </a:p>
        </p:txBody>
      </p:sp>
      <p:sp>
        <p:nvSpPr>
          <p:cNvPr id="3" name="Content Placeholder 2"/>
          <p:cNvSpPr>
            <a:spLocks noGrp="1"/>
          </p:cNvSpPr>
          <p:nvPr>
            <p:ph idx="1"/>
          </p:nvPr>
        </p:nvSpPr>
        <p:spPr>
          <a:xfrm>
            <a:off x="838200" y="1553316"/>
            <a:ext cx="7772400" cy="4114800"/>
          </a:xfrm>
        </p:spPr>
        <p:txBody>
          <a:bodyPr>
            <a:normAutofit fontScale="92500" lnSpcReduction="20000"/>
          </a:bodyPr>
          <a:lstStyle/>
          <a:p>
            <a:r>
              <a:rPr lang="en-US" sz="3000" dirty="0" smtClean="0"/>
              <a:t>All</a:t>
            </a:r>
          </a:p>
          <a:p>
            <a:pPr lvl="1"/>
            <a:r>
              <a:rPr lang="en-US" sz="2500" dirty="0"/>
              <a:t>Lane width	</a:t>
            </a:r>
            <a:r>
              <a:rPr lang="en-US" sz="2500" dirty="0" smtClean="0"/>
              <a:t>		12 </a:t>
            </a:r>
            <a:r>
              <a:rPr lang="en-US" sz="2500" dirty="0"/>
              <a:t>feet</a:t>
            </a:r>
          </a:p>
          <a:p>
            <a:pPr lvl="1"/>
            <a:r>
              <a:rPr lang="en-US" sz="2500" dirty="0" smtClean="0"/>
              <a:t>Shoulder </a:t>
            </a:r>
            <a:r>
              <a:rPr lang="en-US" sz="2500" dirty="0"/>
              <a:t>type		</a:t>
            </a:r>
            <a:r>
              <a:rPr lang="en-US" sz="2500" dirty="0" smtClean="0"/>
              <a:t>	Paved</a:t>
            </a:r>
          </a:p>
          <a:p>
            <a:pPr lvl="1"/>
            <a:r>
              <a:rPr lang="en-US" sz="2500" dirty="0" smtClean="0"/>
              <a:t>No lighting or automated speed enforcement</a:t>
            </a:r>
            <a:endParaRPr lang="en-US" sz="2500" dirty="0"/>
          </a:p>
          <a:p>
            <a:r>
              <a:rPr lang="en-US" dirty="0" smtClean="0"/>
              <a:t>Undivided</a:t>
            </a:r>
          </a:p>
          <a:p>
            <a:pPr lvl="1"/>
            <a:r>
              <a:rPr lang="en-US" sz="2500" dirty="0" smtClean="0"/>
              <a:t>Shoulder width 			6 feet</a:t>
            </a:r>
          </a:p>
          <a:p>
            <a:pPr lvl="1"/>
            <a:r>
              <a:rPr lang="en-US" sz="2500" dirty="0" smtClean="0"/>
              <a:t>Sideslopes			1V:7H or flatter</a:t>
            </a:r>
          </a:p>
          <a:p>
            <a:r>
              <a:rPr lang="en-US" dirty="0" smtClean="0"/>
              <a:t>Divided</a:t>
            </a:r>
          </a:p>
          <a:p>
            <a:pPr lvl="1"/>
            <a:r>
              <a:rPr lang="en-US" sz="2500" dirty="0" smtClean="0"/>
              <a:t>Shoulder width 			8 feet</a:t>
            </a:r>
          </a:p>
          <a:p>
            <a:pPr lvl="1"/>
            <a:r>
              <a:rPr lang="en-US" sz="2500" dirty="0" smtClean="0"/>
              <a:t>Median				30 feet</a:t>
            </a:r>
          </a:p>
        </p:txBody>
      </p:sp>
    </p:spTree>
    <p:extLst>
      <p:ext uri="{BB962C8B-B14F-4D97-AF65-F5344CB8AC3E}">
        <p14:creationId xmlns:p14="http://schemas.microsoft.com/office/powerpoint/2010/main" val="166299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t>SPF Application Example</a:t>
            </a:r>
          </a:p>
        </p:txBody>
      </p:sp>
      <p:sp>
        <p:nvSpPr>
          <p:cNvPr id="32771" name="Rectangle 3"/>
          <p:cNvSpPr>
            <a:spLocks noGrp="1" noChangeArrowheads="1"/>
          </p:cNvSpPr>
          <p:nvPr>
            <p:ph type="body" idx="1"/>
          </p:nvPr>
        </p:nvSpPr>
        <p:spPr/>
        <p:txBody>
          <a:bodyPr/>
          <a:lstStyle/>
          <a:p>
            <a:r>
              <a:rPr lang="en-US" altLang="en-US" dirty="0" smtClean="0"/>
              <a:t>2-Lane road with  AADT = 3,500 vpd and 2 miles long</a:t>
            </a:r>
          </a:p>
          <a:p>
            <a:endParaRPr lang="en-US" altLang="en-US" dirty="0" smtClean="0"/>
          </a:p>
          <a:p>
            <a:endParaRPr lang="en-US" altLang="en-US" dirty="0"/>
          </a:p>
          <a:p>
            <a:pPr marL="0" indent="0">
              <a:buNone/>
            </a:pPr>
            <a:r>
              <a:rPr lang="en-US" dirty="0"/>
              <a:t>N</a:t>
            </a:r>
            <a:r>
              <a:rPr lang="en-US" baseline="-25000" dirty="0"/>
              <a:t>spf</a:t>
            </a:r>
            <a:r>
              <a:rPr lang="en-US" dirty="0"/>
              <a:t> </a:t>
            </a:r>
            <a:r>
              <a:rPr lang="en-US" baseline="-25000" dirty="0"/>
              <a:t>rs</a:t>
            </a:r>
            <a:r>
              <a:rPr lang="en-US" dirty="0"/>
              <a:t> = (AADT</a:t>
            </a:r>
            <a:r>
              <a:rPr lang="en-US" baseline="-25000" dirty="0"/>
              <a:t>n</a:t>
            </a:r>
            <a:r>
              <a:rPr lang="en-US" dirty="0"/>
              <a:t>) (L) (365) (10</a:t>
            </a:r>
            <a:r>
              <a:rPr lang="en-US" baseline="30000" dirty="0"/>
              <a:t>-6</a:t>
            </a:r>
            <a:r>
              <a:rPr lang="en-US" dirty="0"/>
              <a:t>) e</a:t>
            </a:r>
            <a:r>
              <a:rPr lang="en-US" baseline="30000" dirty="0"/>
              <a:t>-</a:t>
            </a:r>
            <a:r>
              <a:rPr lang="en-US" baseline="30000" dirty="0" smtClean="0"/>
              <a:t>0.312 </a:t>
            </a:r>
            <a:r>
              <a:rPr lang="en-US" dirty="0" smtClean="0"/>
              <a:t>=</a:t>
            </a:r>
          </a:p>
          <a:p>
            <a:pPr marL="0" indent="0">
              <a:buNone/>
            </a:pPr>
            <a:r>
              <a:rPr lang="en-US" dirty="0"/>
              <a:t>	</a:t>
            </a:r>
          </a:p>
        </p:txBody>
      </p:sp>
    </p:spTree>
    <p:extLst>
      <p:ext uri="{BB962C8B-B14F-4D97-AF65-F5344CB8AC3E}">
        <p14:creationId xmlns:p14="http://schemas.microsoft.com/office/powerpoint/2010/main" val="389367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Deviating from Base Conditions </a:t>
            </a:r>
          </a:p>
        </p:txBody>
      </p:sp>
      <p:sp>
        <p:nvSpPr>
          <p:cNvPr id="3" name="Content Placeholder 2"/>
          <p:cNvSpPr>
            <a:spLocks noGrp="1"/>
          </p:cNvSpPr>
          <p:nvPr>
            <p:ph idx="1"/>
          </p:nvPr>
        </p:nvSpPr>
        <p:spPr/>
        <p:txBody>
          <a:bodyPr/>
          <a:lstStyle/>
          <a:p>
            <a:r>
              <a:rPr lang="en-US" dirty="0" smtClean="0"/>
              <a:t>Use of CMFs </a:t>
            </a:r>
          </a:p>
          <a:p>
            <a:pPr marL="0" indent="0">
              <a:buNone/>
            </a:pPr>
            <a:r>
              <a:rPr lang="en-US" dirty="0" smtClean="0"/>
              <a:t>N</a:t>
            </a:r>
            <a:r>
              <a:rPr lang="en-US" baseline="-25000" dirty="0" smtClean="0"/>
              <a:t>predicted i</a:t>
            </a:r>
            <a:r>
              <a:rPr lang="en-US" dirty="0" smtClean="0"/>
              <a:t> </a:t>
            </a:r>
            <a:r>
              <a:rPr lang="en-US" dirty="0"/>
              <a:t>= </a:t>
            </a:r>
            <a:r>
              <a:rPr lang="en-US" dirty="0" smtClean="0"/>
              <a:t>N</a:t>
            </a:r>
            <a:r>
              <a:rPr lang="en-US" baseline="-25000" dirty="0" smtClean="0"/>
              <a:t>spf</a:t>
            </a:r>
            <a:r>
              <a:rPr lang="en-US" dirty="0" smtClean="0"/>
              <a:t> </a:t>
            </a:r>
            <a:r>
              <a:rPr lang="en-US" baseline="-25000" dirty="0"/>
              <a:t>i</a:t>
            </a:r>
            <a:r>
              <a:rPr lang="en-US" baseline="-25000" dirty="0" smtClean="0"/>
              <a:t> </a:t>
            </a:r>
            <a:r>
              <a:rPr lang="en-US" dirty="0" smtClean="0"/>
              <a:t> </a:t>
            </a:r>
            <a:r>
              <a:rPr lang="en-US" dirty="0"/>
              <a:t>x (</a:t>
            </a:r>
            <a:r>
              <a:rPr lang="en-US" dirty="0" smtClean="0">
                <a:solidFill>
                  <a:srgbClr val="C00000"/>
                </a:solidFill>
              </a:rPr>
              <a:t>CMF</a:t>
            </a:r>
            <a:r>
              <a:rPr lang="en-US" baseline="-25000" dirty="0" smtClean="0">
                <a:solidFill>
                  <a:srgbClr val="C00000"/>
                </a:solidFill>
              </a:rPr>
              <a:t>1 </a:t>
            </a:r>
            <a:r>
              <a:rPr lang="en-US" dirty="0">
                <a:solidFill>
                  <a:srgbClr val="C00000"/>
                </a:solidFill>
              </a:rPr>
              <a:t>… </a:t>
            </a:r>
            <a:r>
              <a:rPr lang="en-US" dirty="0" smtClean="0">
                <a:solidFill>
                  <a:srgbClr val="C00000"/>
                </a:solidFill>
              </a:rPr>
              <a:t>CMF</a:t>
            </a:r>
            <a:r>
              <a:rPr lang="en-US" baseline="-25000" dirty="0" smtClean="0">
                <a:solidFill>
                  <a:srgbClr val="C00000"/>
                </a:solidFill>
              </a:rPr>
              <a:t>x</a:t>
            </a:r>
            <a:r>
              <a:rPr lang="en-US" dirty="0" smtClean="0"/>
              <a:t>)</a:t>
            </a:r>
          </a:p>
          <a:p>
            <a:pPr marL="0" indent="0">
              <a:buNone/>
            </a:pPr>
            <a:endParaRPr lang="en-US" baseline="-25000" dirty="0"/>
          </a:p>
          <a:p>
            <a:pPr marL="0" indent="0">
              <a:buNone/>
            </a:pPr>
            <a:r>
              <a:rPr lang="en-US" sz="2800" dirty="0" smtClean="0"/>
              <a:t>NOTE: for 2-lane rural roads a calibration factor (C</a:t>
            </a:r>
            <a:r>
              <a:rPr lang="en-US" sz="2800" baseline="-25000" dirty="0" smtClean="0"/>
              <a:t>r</a:t>
            </a:r>
            <a:r>
              <a:rPr lang="en-US" sz="2800" dirty="0" smtClean="0"/>
              <a:t>) is also used</a:t>
            </a:r>
            <a:endParaRPr lang="en-US" dirty="0"/>
          </a:p>
          <a:p>
            <a:pPr marL="0" indent="0">
              <a:buNone/>
            </a:pPr>
            <a:endParaRPr lang="en-US" dirty="0"/>
          </a:p>
        </p:txBody>
      </p:sp>
      <p:sp>
        <p:nvSpPr>
          <p:cNvPr id="34823" name="Slide Number Placeholder 7"/>
          <p:cNvSpPr>
            <a:spLocks noGrp="1"/>
          </p:cNvSpPr>
          <p:nvPr>
            <p:ph type="sldNum" sz="quarter" idx="4294967295"/>
          </p:nvPr>
        </p:nvSpPr>
        <p:spPr>
          <a:xfrm>
            <a:off x="7162800" y="64770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2"/>
                </a:solidFill>
                <a:latin typeface="Arial" charset="0"/>
              </a:defRPr>
            </a:lvl1pPr>
            <a:lvl2pPr marL="742950" indent="-285750" eaLnBrk="0" hangingPunct="0">
              <a:defRPr sz="3000">
                <a:solidFill>
                  <a:schemeClr val="tx2"/>
                </a:solidFill>
                <a:latin typeface="Arial" charset="0"/>
              </a:defRPr>
            </a:lvl2pPr>
            <a:lvl3pPr marL="1143000" indent="-228600" eaLnBrk="0" hangingPunct="0">
              <a:defRPr sz="3000">
                <a:solidFill>
                  <a:schemeClr val="tx2"/>
                </a:solidFill>
                <a:latin typeface="Arial" charset="0"/>
              </a:defRPr>
            </a:lvl3pPr>
            <a:lvl4pPr marL="1600200" indent="-228600" eaLnBrk="0" hangingPunct="0">
              <a:defRPr sz="3000">
                <a:solidFill>
                  <a:schemeClr val="tx2"/>
                </a:solidFill>
                <a:latin typeface="Arial" charset="0"/>
              </a:defRPr>
            </a:lvl4pPr>
            <a:lvl5pPr marL="2057400" indent="-228600" eaLnBrk="0" hangingPunct="0">
              <a:defRPr sz="3000">
                <a:solidFill>
                  <a:schemeClr val="tx2"/>
                </a:solidFill>
                <a:latin typeface="Arial" charset="0"/>
              </a:defRPr>
            </a:lvl5pPr>
            <a:lvl6pPr marL="2514600" indent="-228600" eaLnBrk="0" fontAlgn="base" hangingPunct="0">
              <a:spcBef>
                <a:spcPct val="0"/>
              </a:spcBef>
              <a:spcAft>
                <a:spcPct val="0"/>
              </a:spcAft>
              <a:defRPr sz="3000">
                <a:solidFill>
                  <a:schemeClr val="tx2"/>
                </a:solidFill>
                <a:latin typeface="Arial" charset="0"/>
              </a:defRPr>
            </a:lvl6pPr>
            <a:lvl7pPr marL="2971800" indent="-228600" eaLnBrk="0" fontAlgn="base" hangingPunct="0">
              <a:spcBef>
                <a:spcPct val="0"/>
              </a:spcBef>
              <a:spcAft>
                <a:spcPct val="0"/>
              </a:spcAft>
              <a:defRPr sz="3000">
                <a:solidFill>
                  <a:schemeClr val="tx2"/>
                </a:solidFill>
                <a:latin typeface="Arial" charset="0"/>
              </a:defRPr>
            </a:lvl7pPr>
            <a:lvl8pPr marL="3429000" indent="-228600" eaLnBrk="0" fontAlgn="base" hangingPunct="0">
              <a:spcBef>
                <a:spcPct val="0"/>
              </a:spcBef>
              <a:spcAft>
                <a:spcPct val="0"/>
              </a:spcAft>
              <a:defRPr sz="3000">
                <a:solidFill>
                  <a:schemeClr val="tx2"/>
                </a:solidFill>
                <a:latin typeface="Arial" charset="0"/>
              </a:defRPr>
            </a:lvl8pPr>
            <a:lvl9pPr marL="3886200" indent="-228600" eaLnBrk="0" fontAlgn="base" hangingPunct="0">
              <a:spcBef>
                <a:spcPct val="0"/>
              </a:spcBef>
              <a:spcAft>
                <a:spcPct val="0"/>
              </a:spcAft>
              <a:defRPr sz="3000">
                <a:solidFill>
                  <a:schemeClr val="tx2"/>
                </a:solidFill>
                <a:latin typeface="Arial" charset="0"/>
              </a:defRPr>
            </a:lvl9pPr>
          </a:lstStyle>
          <a:p>
            <a:r>
              <a:rPr lang="en-US" altLang="en-US" sz="2000" dirty="0" smtClean="0">
                <a:solidFill>
                  <a:schemeClr val="bg1"/>
                </a:solidFill>
                <a:latin typeface="Times New Roman" pitchFamily="18" charset="0"/>
              </a:rPr>
              <a:t>2-</a:t>
            </a:r>
            <a:fld id="{5E386590-A79A-49BC-83E0-BC0870F83DA5}" type="slidenum">
              <a:rPr lang="en-US" altLang="en-US" sz="2000" smtClean="0">
                <a:solidFill>
                  <a:schemeClr val="bg1"/>
                </a:solidFill>
                <a:latin typeface="Times New Roman" pitchFamily="18" charset="0"/>
              </a:rPr>
              <a:pPr/>
              <a:t>33</a:t>
            </a:fld>
            <a:endParaRPr lang="en-US" altLang="en-US" sz="2000" dirty="0" smtClean="0">
              <a:solidFill>
                <a:schemeClr val="bg1"/>
              </a:solidFill>
              <a:latin typeface="Times New Roman" pitchFamily="18" charset="0"/>
            </a:endParaRPr>
          </a:p>
        </p:txBody>
      </p:sp>
      <p:sp>
        <p:nvSpPr>
          <p:cNvPr id="34819" name="Text Box 6"/>
          <p:cNvSpPr txBox="1">
            <a:spLocks noChangeArrowheads="1"/>
          </p:cNvSpPr>
          <p:nvPr/>
        </p:nvSpPr>
        <p:spPr bwMode="auto">
          <a:xfrm>
            <a:off x="1279525" y="3089275"/>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000">
                <a:solidFill>
                  <a:schemeClr val="tx2"/>
                </a:solidFill>
                <a:latin typeface="Arial" charset="0"/>
              </a:defRPr>
            </a:lvl1pPr>
            <a:lvl2pPr marL="742950" indent="-285750" eaLnBrk="0" hangingPunct="0">
              <a:defRPr sz="3000">
                <a:solidFill>
                  <a:schemeClr val="tx2"/>
                </a:solidFill>
                <a:latin typeface="Arial" charset="0"/>
              </a:defRPr>
            </a:lvl2pPr>
            <a:lvl3pPr marL="1143000" indent="-228600" eaLnBrk="0" hangingPunct="0">
              <a:defRPr sz="3000">
                <a:solidFill>
                  <a:schemeClr val="tx2"/>
                </a:solidFill>
                <a:latin typeface="Arial" charset="0"/>
              </a:defRPr>
            </a:lvl3pPr>
            <a:lvl4pPr marL="1600200" indent="-228600" eaLnBrk="0" hangingPunct="0">
              <a:defRPr sz="3000">
                <a:solidFill>
                  <a:schemeClr val="tx2"/>
                </a:solidFill>
                <a:latin typeface="Arial" charset="0"/>
              </a:defRPr>
            </a:lvl4pPr>
            <a:lvl5pPr marL="2057400" indent="-228600" eaLnBrk="0" hangingPunct="0">
              <a:defRPr sz="3000">
                <a:solidFill>
                  <a:schemeClr val="tx2"/>
                </a:solidFill>
                <a:latin typeface="Arial" charset="0"/>
              </a:defRPr>
            </a:lvl5pPr>
            <a:lvl6pPr marL="2514600" indent="-228600" eaLnBrk="0" fontAlgn="base" hangingPunct="0">
              <a:spcBef>
                <a:spcPct val="0"/>
              </a:spcBef>
              <a:spcAft>
                <a:spcPct val="0"/>
              </a:spcAft>
              <a:defRPr sz="3000">
                <a:solidFill>
                  <a:schemeClr val="tx2"/>
                </a:solidFill>
                <a:latin typeface="Arial" charset="0"/>
              </a:defRPr>
            </a:lvl6pPr>
            <a:lvl7pPr marL="2971800" indent="-228600" eaLnBrk="0" fontAlgn="base" hangingPunct="0">
              <a:spcBef>
                <a:spcPct val="0"/>
              </a:spcBef>
              <a:spcAft>
                <a:spcPct val="0"/>
              </a:spcAft>
              <a:defRPr sz="3000">
                <a:solidFill>
                  <a:schemeClr val="tx2"/>
                </a:solidFill>
                <a:latin typeface="Arial" charset="0"/>
              </a:defRPr>
            </a:lvl7pPr>
            <a:lvl8pPr marL="3429000" indent="-228600" eaLnBrk="0" fontAlgn="base" hangingPunct="0">
              <a:spcBef>
                <a:spcPct val="0"/>
              </a:spcBef>
              <a:spcAft>
                <a:spcPct val="0"/>
              </a:spcAft>
              <a:defRPr sz="3000">
                <a:solidFill>
                  <a:schemeClr val="tx2"/>
                </a:solidFill>
                <a:latin typeface="Arial" charset="0"/>
              </a:defRPr>
            </a:lvl8pPr>
            <a:lvl9pPr marL="3886200" indent="-228600" eaLnBrk="0" fontAlgn="base" hangingPunct="0">
              <a:spcBef>
                <a:spcPct val="0"/>
              </a:spcBef>
              <a:spcAft>
                <a:spcPct val="0"/>
              </a:spcAft>
              <a:defRPr sz="3000">
                <a:solidFill>
                  <a:schemeClr val="tx2"/>
                </a:solidFill>
                <a:latin typeface="Arial" charset="0"/>
              </a:defRPr>
            </a:lvl9pPr>
          </a:lstStyle>
          <a:p>
            <a:pPr algn="ctr"/>
            <a:endParaRPr lang="en-US" altLang="en-US" dirty="0"/>
          </a:p>
        </p:txBody>
      </p:sp>
    </p:spTree>
    <p:extLst>
      <p:ext uri="{BB962C8B-B14F-4D97-AF65-F5344CB8AC3E}">
        <p14:creationId xmlns:p14="http://schemas.microsoft.com/office/powerpoint/2010/main" val="189051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CMF Notes</a:t>
            </a:r>
            <a:endParaRPr lang="en-US" dirty="0"/>
          </a:p>
        </p:txBody>
      </p:sp>
      <p:sp>
        <p:nvSpPr>
          <p:cNvPr id="3" name="Content Placeholder 2"/>
          <p:cNvSpPr>
            <a:spLocks noGrp="1"/>
          </p:cNvSpPr>
          <p:nvPr>
            <p:ph idx="1"/>
          </p:nvPr>
        </p:nvSpPr>
        <p:spPr/>
        <p:txBody>
          <a:bodyPr/>
          <a:lstStyle/>
          <a:p>
            <a:r>
              <a:rPr lang="en-US" dirty="0" smtClean="0"/>
              <a:t>Values from tables</a:t>
            </a:r>
          </a:p>
          <a:p>
            <a:pPr lvl="1"/>
            <a:r>
              <a:rPr lang="en-US" dirty="0" smtClean="0"/>
              <a:t>Similar to HCM</a:t>
            </a:r>
          </a:p>
          <a:p>
            <a:r>
              <a:rPr lang="en-US" dirty="0" smtClean="0"/>
              <a:t>Some require adjustment </a:t>
            </a:r>
          </a:p>
          <a:p>
            <a:pPr lvl="1"/>
            <a:r>
              <a:rPr lang="en-US" dirty="0" smtClean="0"/>
              <a:t>Computed for specific crash types</a:t>
            </a:r>
          </a:p>
          <a:p>
            <a:r>
              <a:rPr lang="en-US" dirty="0" smtClean="0"/>
              <a:t>Need to ensure crash distribution</a:t>
            </a:r>
          </a:p>
          <a:p>
            <a:r>
              <a:rPr lang="en-US" dirty="0" smtClean="0"/>
              <a:t>The effect of application of multiple CMFs is multiplicative, not additive</a:t>
            </a:r>
            <a:endParaRPr lang="en-US" dirty="0"/>
          </a:p>
        </p:txBody>
      </p:sp>
    </p:spTree>
    <p:extLst>
      <p:ext uri="{BB962C8B-B14F-4D97-AF65-F5344CB8AC3E}">
        <p14:creationId xmlns:p14="http://schemas.microsoft.com/office/powerpoint/2010/main" val="350573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85334"/>
            <a:ext cx="8229600" cy="1143000"/>
          </a:xfrm>
        </p:spPr>
        <p:txBody>
          <a:bodyPr/>
          <a:lstStyle/>
          <a:p>
            <a:r>
              <a:rPr lang="en-US" altLang="en-US" dirty="0" smtClean="0"/>
              <a:t>2-Lane Rural Segment CMFs</a:t>
            </a:r>
          </a:p>
        </p:txBody>
      </p:sp>
      <p:sp>
        <p:nvSpPr>
          <p:cNvPr id="4" name="Content Placeholder 3"/>
          <p:cNvSpPr>
            <a:spLocks noGrp="1"/>
          </p:cNvSpPr>
          <p:nvPr>
            <p:ph idx="1"/>
          </p:nvPr>
        </p:nvSpPr>
        <p:spPr/>
        <p:txBody>
          <a:bodyPr/>
          <a:lstStyle/>
          <a:p>
            <a:endParaRPr lang="en-US" dirty="0"/>
          </a:p>
        </p:txBody>
      </p:sp>
      <p:pic>
        <p:nvPicPr>
          <p:cNvPr id="3789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920347"/>
            <a:ext cx="7706677" cy="496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5363698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dirty="0" smtClean="0"/>
              <a:t>CMF Example Calculation	   </a:t>
            </a:r>
            <a:r>
              <a:rPr lang="en-US" sz="2000" dirty="0" smtClean="0"/>
              <a:t>(1/5)</a:t>
            </a:r>
          </a:p>
        </p:txBody>
      </p:sp>
      <p:sp>
        <p:nvSpPr>
          <p:cNvPr id="39938" name="Rectangle 3"/>
          <p:cNvSpPr>
            <a:spLocks noGrp="1" noChangeArrowheads="1"/>
          </p:cNvSpPr>
          <p:nvPr>
            <p:ph idx="1"/>
          </p:nvPr>
        </p:nvSpPr>
        <p:spPr/>
        <p:txBody>
          <a:bodyPr/>
          <a:lstStyle/>
          <a:p>
            <a:pPr marL="0" indent="0">
              <a:buNone/>
            </a:pPr>
            <a:r>
              <a:rPr lang="en-US" altLang="en-US" i="1" dirty="0"/>
              <a:t>CMF</a:t>
            </a:r>
            <a:r>
              <a:rPr lang="en-US" altLang="en-US" i="1" baseline="-25000" dirty="0"/>
              <a:t>1r</a:t>
            </a:r>
            <a:r>
              <a:rPr lang="en-US" altLang="en-US" i="1" dirty="0"/>
              <a:t> = (CMF</a:t>
            </a:r>
            <a:r>
              <a:rPr lang="en-US" altLang="en-US" i="1" baseline="-25000" dirty="0"/>
              <a:t>ra</a:t>
            </a:r>
            <a:r>
              <a:rPr lang="en-US" altLang="en-US" i="1" dirty="0"/>
              <a:t> – 1.0)p</a:t>
            </a:r>
            <a:r>
              <a:rPr lang="en-US" altLang="en-US" i="1" baseline="-25000" dirty="0"/>
              <a:t>ra</a:t>
            </a:r>
            <a:r>
              <a:rPr lang="en-US" altLang="en-US" i="1" dirty="0"/>
              <a:t> + </a:t>
            </a:r>
            <a:r>
              <a:rPr lang="en-US" altLang="en-US" i="1" dirty="0" smtClean="0"/>
              <a:t>1.0       </a:t>
            </a:r>
            <a:r>
              <a:rPr lang="en-US" altLang="en-US" sz="2000" i="1" dirty="0" smtClean="0"/>
              <a:t>Eq. 10-11</a:t>
            </a:r>
            <a:endParaRPr lang="en-US" altLang="en-US" sz="2000" i="1" dirty="0"/>
          </a:p>
          <a:p>
            <a:pPr marL="0" indent="0">
              <a:buNone/>
            </a:pPr>
            <a:endParaRPr lang="en-US" altLang="en-US" dirty="0" smtClean="0"/>
          </a:p>
        </p:txBody>
      </p:sp>
      <p:pic>
        <p:nvPicPr>
          <p:cNvPr id="5" name="Picture 4"/>
          <p:cNvPicPr/>
          <p:nvPr/>
        </p:nvPicPr>
        <p:blipFill>
          <a:blip r:embed="rId3"/>
          <a:stretch>
            <a:fillRect/>
          </a:stretch>
        </p:blipFill>
        <p:spPr>
          <a:xfrm>
            <a:off x="228600" y="2438400"/>
            <a:ext cx="8839200" cy="3124200"/>
          </a:xfrm>
          <a:prstGeom prst="rect">
            <a:avLst/>
          </a:prstGeom>
        </p:spPr>
      </p:pic>
      <p:sp>
        <p:nvSpPr>
          <p:cNvPr id="2" name="Rectangle 1"/>
          <p:cNvSpPr/>
          <p:nvPr/>
        </p:nvSpPr>
        <p:spPr>
          <a:xfrm>
            <a:off x="5181600" y="4921101"/>
            <a:ext cx="3733800" cy="2286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936" y="5128435"/>
            <a:ext cx="4309732" cy="18429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215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Distribution</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a:blip r:embed="rId2"/>
          <a:stretch>
            <a:fillRect/>
          </a:stretch>
        </p:blipFill>
        <p:spPr>
          <a:xfrm>
            <a:off x="547358" y="1429933"/>
            <a:ext cx="6848617" cy="4482285"/>
          </a:xfrm>
          <a:prstGeom prst="rect">
            <a:avLst/>
          </a:prstGeom>
        </p:spPr>
      </p:pic>
      <p:sp>
        <p:nvSpPr>
          <p:cNvPr id="6" name="Flowchart: Process 5"/>
          <p:cNvSpPr/>
          <p:nvPr/>
        </p:nvSpPr>
        <p:spPr>
          <a:xfrm>
            <a:off x="727028" y="3263489"/>
            <a:ext cx="5851355" cy="177421"/>
          </a:xfrm>
          <a:prstGeom prst="flowChartProcess">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rocess 6"/>
          <p:cNvSpPr/>
          <p:nvPr/>
        </p:nvSpPr>
        <p:spPr>
          <a:xfrm>
            <a:off x="727028" y="4264351"/>
            <a:ext cx="5851355" cy="177421"/>
          </a:xfrm>
          <a:prstGeom prst="flowChartProcess">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738324" y="4669798"/>
            <a:ext cx="5851355" cy="177421"/>
          </a:xfrm>
          <a:prstGeom prst="flowChartProcess">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55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CMF Example Calculation	   </a:t>
            </a:r>
            <a:r>
              <a:rPr lang="en-US" sz="2000" dirty="0" smtClean="0"/>
              <a:t>(2/5)</a:t>
            </a:r>
            <a:endParaRPr lang="en-US" dirty="0" smtClean="0"/>
          </a:p>
        </p:txBody>
      </p:sp>
      <p:sp>
        <p:nvSpPr>
          <p:cNvPr id="4" name="Content Placeholder 3"/>
          <p:cNvSpPr>
            <a:spLocks noGrp="1"/>
          </p:cNvSpPr>
          <p:nvPr>
            <p:ph idx="1"/>
          </p:nvPr>
        </p:nvSpPr>
        <p:spPr/>
        <p:txBody>
          <a:bodyPr>
            <a:normAutofit/>
          </a:bodyPr>
          <a:lstStyle/>
          <a:p>
            <a:r>
              <a:rPr lang="en-US" dirty="0" smtClean="0"/>
              <a:t>AADT 3,500 vpd; Lane width 11 feet</a:t>
            </a:r>
          </a:p>
          <a:p>
            <a:endParaRPr lang="en-US" dirty="0"/>
          </a:p>
          <a:p>
            <a:endParaRPr lang="en-US" dirty="0" smtClean="0"/>
          </a:p>
          <a:p>
            <a:pPr marL="0" indent="0">
              <a:buNone/>
            </a:pPr>
            <a:r>
              <a:rPr lang="en-US" altLang="en-US" dirty="0"/>
              <a:t>CMF</a:t>
            </a:r>
            <a:r>
              <a:rPr lang="en-US" altLang="en-US" baseline="-25000" dirty="0"/>
              <a:t>1r</a:t>
            </a:r>
            <a:r>
              <a:rPr lang="en-US" altLang="en-US" dirty="0"/>
              <a:t>  = (CMF</a:t>
            </a:r>
            <a:r>
              <a:rPr lang="en-US" altLang="en-US" baseline="-25000" dirty="0"/>
              <a:t>ra</a:t>
            </a:r>
            <a:r>
              <a:rPr lang="en-US" altLang="en-US" dirty="0"/>
              <a:t>  - 1.0) p</a:t>
            </a:r>
            <a:r>
              <a:rPr lang="en-US" altLang="en-US" baseline="-25000" dirty="0"/>
              <a:t>ra</a:t>
            </a:r>
            <a:r>
              <a:rPr lang="en-US" altLang="en-US" dirty="0"/>
              <a:t> + </a:t>
            </a:r>
            <a:r>
              <a:rPr lang="en-US" altLang="en-US" dirty="0" smtClean="0"/>
              <a:t>1.0 = </a:t>
            </a:r>
            <a:endParaRPr lang="en-US" altLang="en-US" dirty="0"/>
          </a:p>
          <a:p>
            <a:endParaRPr lang="en-US" dirty="0"/>
          </a:p>
        </p:txBody>
      </p:sp>
    </p:spTree>
    <p:extLst>
      <p:ext uri="{BB962C8B-B14F-4D97-AF65-F5344CB8AC3E}">
        <p14:creationId xmlns:p14="http://schemas.microsoft.com/office/powerpoint/2010/main" val="309684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CMF Example Calculation	   </a:t>
            </a:r>
            <a:r>
              <a:rPr lang="en-US" sz="2000" dirty="0" smtClean="0"/>
              <a:t>(3/5)</a:t>
            </a:r>
            <a:endParaRPr lang="en-US" dirty="0" smtClean="0"/>
          </a:p>
        </p:txBody>
      </p:sp>
      <p:sp>
        <p:nvSpPr>
          <p:cNvPr id="44035" name="Rectangle 3"/>
          <p:cNvSpPr>
            <a:spLocks noGrp="1" noChangeArrowheads="1"/>
          </p:cNvSpPr>
          <p:nvPr>
            <p:ph idx="1"/>
          </p:nvPr>
        </p:nvSpPr>
        <p:spPr/>
        <p:txBody>
          <a:bodyPr/>
          <a:lstStyle/>
          <a:p>
            <a:pPr marL="0" indent="0">
              <a:buNone/>
            </a:pPr>
            <a:r>
              <a:rPr lang="en-US" altLang="en-US" i="1" dirty="0"/>
              <a:t>CMF</a:t>
            </a:r>
            <a:r>
              <a:rPr lang="en-US" altLang="en-US" i="1" baseline="-25000" dirty="0"/>
              <a:t>2r</a:t>
            </a:r>
            <a:r>
              <a:rPr lang="en-US" altLang="en-US" i="1" dirty="0"/>
              <a:t> = (CMF</a:t>
            </a:r>
            <a:r>
              <a:rPr lang="en-US" altLang="en-US" i="1" baseline="-25000" dirty="0"/>
              <a:t>wra</a:t>
            </a:r>
            <a:r>
              <a:rPr lang="en-US" altLang="en-US" i="1" dirty="0"/>
              <a:t> CMF</a:t>
            </a:r>
            <a:r>
              <a:rPr lang="en-US" altLang="en-US" i="1" baseline="-25000" dirty="0"/>
              <a:t>tra</a:t>
            </a:r>
            <a:r>
              <a:rPr lang="en-US" altLang="en-US" i="1" dirty="0"/>
              <a:t>– 1.0)p</a:t>
            </a:r>
            <a:r>
              <a:rPr lang="en-US" altLang="en-US" i="1" baseline="-25000" dirty="0"/>
              <a:t>ra</a:t>
            </a:r>
            <a:r>
              <a:rPr lang="en-US" altLang="en-US" i="1" dirty="0"/>
              <a:t> + 1.0</a:t>
            </a:r>
          </a:p>
          <a:p>
            <a:pPr marL="0" indent="0">
              <a:buNone/>
            </a:pPr>
            <a:endParaRPr lang="en-US" altLang="en-US" dirty="0" smtClean="0"/>
          </a:p>
        </p:txBody>
      </p:sp>
      <p:pic>
        <p:nvPicPr>
          <p:cNvPr id="440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741751"/>
            <a:ext cx="8874125" cy="29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4"/>
          <p:cNvSpPr/>
          <p:nvPr/>
        </p:nvSpPr>
        <p:spPr>
          <a:xfrm>
            <a:off x="5582093" y="5291468"/>
            <a:ext cx="3375839" cy="207334"/>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4938" y="5466903"/>
            <a:ext cx="5011220" cy="1843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58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5689" y="3429769"/>
            <a:ext cx="2296549"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4294967295"/>
            <p:extLst/>
          </p:nvPr>
        </p:nvGraphicFramePr>
        <p:xfrm>
          <a:off x="958850" y="830262"/>
          <a:ext cx="7118350" cy="2751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895" name="Rectangle 2"/>
          <p:cNvSpPr>
            <a:spLocks noGrp="1" noChangeArrowheads="1"/>
          </p:cNvSpPr>
          <p:nvPr>
            <p:ph type="title" idx="4294967295"/>
          </p:nvPr>
        </p:nvSpPr>
        <p:spPr>
          <a:xfrm>
            <a:off x="219075" y="125413"/>
            <a:ext cx="8696325" cy="838200"/>
          </a:xfrm>
        </p:spPr>
        <p:txBody>
          <a:bodyPr>
            <a:noAutofit/>
          </a:bodyPr>
          <a:lstStyle/>
          <a:p>
            <a:pPr algn="ctr" defTabSz="457200" fontAlgn="base">
              <a:spcAft>
                <a:spcPct val="0"/>
              </a:spcAft>
            </a:pPr>
            <a:r>
              <a:rPr lang="en-US" altLang="en-US" sz="2800" b="1" dirty="0">
                <a:solidFill>
                  <a:srgbClr val="00245D"/>
                </a:solidFill>
                <a:latin typeface="Century Gothic" pitchFamily="34" charset="0"/>
                <a:ea typeface="Century Gothic" pitchFamily="34" charset="0"/>
                <a:cs typeface="Century Gothic" pitchFamily="34" charset="0"/>
              </a:rPr>
              <a:t>Approaches for Considering Safety </a:t>
            </a:r>
          </a:p>
        </p:txBody>
      </p:sp>
      <p:sp>
        <p:nvSpPr>
          <p:cNvPr id="37893" name="Rectangle 4"/>
          <p:cNvSpPr>
            <a:spLocks noChangeArrowheads="1"/>
          </p:cNvSpPr>
          <p:nvPr/>
        </p:nvSpPr>
        <p:spPr bwMode="auto">
          <a:xfrm>
            <a:off x="2455863" y="3109913"/>
            <a:ext cx="2344737"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800">
                <a:solidFill>
                  <a:schemeClr val="accent1"/>
                </a:solidFill>
                <a:latin typeface="Century Gothic" pitchFamily="34" charset="0"/>
                <a:ea typeface="Century Gothic" pitchFamily="34" charset="0"/>
                <a:cs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Century Gothic" pitchFamily="34" charset="0"/>
                <a:cs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Century Gothic" pitchFamily="34" charset="0"/>
                <a:cs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9pPr>
          </a:lstStyle>
          <a:p>
            <a:pPr defTabSz="457200" eaLnBrk="1" fontAlgn="base" hangingPunct="1">
              <a:spcBef>
                <a:spcPct val="0"/>
              </a:spcBef>
              <a:spcAft>
                <a:spcPct val="0"/>
              </a:spcAft>
              <a:buFontTx/>
              <a:buNone/>
            </a:pPr>
            <a:r>
              <a:rPr lang="en-US" altLang="en-US" sz="2000" dirty="0">
                <a:solidFill>
                  <a:srgbClr val="5E9732"/>
                </a:solidFill>
                <a:latin typeface="Calibri" pitchFamily="34" charset="0"/>
                <a:cs typeface="Arial" pitchFamily="34" charset="0"/>
              </a:rPr>
              <a:t>Examined in reference to compliance with standards, warrants, </a:t>
            </a:r>
            <a:r>
              <a:rPr lang="en-US" altLang="en-US" sz="2000" dirty="0" smtClean="0">
                <a:solidFill>
                  <a:srgbClr val="5E9732"/>
                </a:solidFill>
                <a:latin typeface="Calibri" pitchFamily="34" charset="0"/>
                <a:cs typeface="Arial" pitchFamily="34" charset="0"/>
              </a:rPr>
              <a:t>guidelines, </a:t>
            </a:r>
            <a:r>
              <a:rPr lang="en-US" altLang="en-US" sz="2000" dirty="0">
                <a:solidFill>
                  <a:srgbClr val="5E9732"/>
                </a:solidFill>
                <a:latin typeface="Calibri" pitchFamily="34" charset="0"/>
                <a:cs typeface="Arial" pitchFamily="34" charset="0"/>
              </a:rPr>
              <a:t>and </a:t>
            </a:r>
            <a:r>
              <a:rPr lang="en-US" altLang="en-US" sz="2000" dirty="0" smtClean="0">
                <a:solidFill>
                  <a:srgbClr val="5E9732"/>
                </a:solidFill>
                <a:latin typeface="Calibri" pitchFamily="34" charset="0"/>
                <a:cs typeface="Arial" pitchFamily="34" charset="0"/>
              </a:rPr>
              <a:t>traditional design </a:t>
            </a:r>
            <a:r>
              <a:rPr lang="en-US" altLang="en-US" sz="2000" dirty="0">
                <a:solidFill>
                  <a:srgbClr val="5E9732"/>
                </a:solidFill>
                <a:latin typeface="Calibri" pitchFamily="34" charset="0"/>
                <a:cs typeface="Arial" pitchFamily="34" charset="0"/>
              </a:rPr>
              <a:t>procedures</a:t>
            </a:r>
          </a:p>
        </p:txBody>
      </p:sp>
      <p:sp>
        <p:nvSpPr>
          <p:cNvPr id="37894" name="Rectangle 5"/>
          <p:cNvSpPr>
            <a:spLocks noChangeArrowheads="1"/>
          </p:cNvSpPr>
          <p:nvPr/>
        </p:nvSpPr>
        <p:spPr bwMode="auto">
          <a:xfrm>
            <a:off x="4965700" y="3208338"/>
            <a:ext cx="181610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800">
                <a:solidFill>
                  <a:schemeClr val="accent1"/>
                </a:solidFill>
                <a:latin typeface="Century Gothic" pitchFamily="34" charset="0"/>
                <a:ea typeface="Century Gothic" pitchFamily="34" charset="0"/>
                <a:cs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Century Gothic" pitchFamily="34" charset="0"/>
                <a:cs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Century Gothic" pitchFamily="34" charset="0"/>
                <a:cs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9pPr>
          </a:lstStyle>
          <a:p>
            <a:pPr algn="r" defTabSz="457200" eaLnBrk="1" fontAlgn="base" hangingPunct="1">
              <a:spcBef>
                <a:spcPct val="0"/>
              </a:spcBef>
              <a:spcAft>
                <a:spcPct val="0"/>
              </a:spcAft>
              <a:buFontTx/>
              <a:buNone/>
            </a:pPr>
            <a:r>
              <a:rPr lang="en-US" altLang="en-US" sz="2000" dirty="0">
                <a:solidFill>
                  <a:srgbClr val="162B48"/>
                </a:solidFill>
                <a:latin typeface="Calibri" pitchFamily="34" charset="0"/>
                <a:cs typeface="Arial" pitchFamily="34" charset="0"/>
              </a:rPr>
              <a:t>The </a:t>
            </a:r>
            <a:r>
              <a:rPr lang="en-US" altLang="en-US" sz="2000" dirty="0" smtClean="0">
                <a:solidFill>
                  <a:srgbClr val="162B48"/>
                </a:solidFill>
                <a:latin typeface="Calibri" pitchFamily="34" charset="0"/>
                <a:cs typeface="Arial" pitchFamily="34" charset="0"/>
              </a:rPr>
              <a:t>expected performance of a roadway in terms of </a:t>
            </a:r>
            <a:r>
              <a:rPr lang="en-US" altLang="en-US" sz="2000" dirty="0">
                <a:solidFill>
                  <a:srgbClr val="162B48"/>
                </a:solidFill>
                <a:latin typeface="Calibri" pitchFamily="34" charset="0"/>
                <a:cs typeface="Arial" pitchFamily="34" charset="0"/>
              </a:rPr>
              <a:t>crash frequency and </a:t>
            </a:r>
            <a:r>
              <a:rPr lang="en-US" altLang="en-US" sz="2000" dirty="0" smtClean="0">
                <a:solidFill>
                  <a:srgbClr val="162B48"/>
                </a:solidFill>
                <a:latin typeface="Calibri" pitchFamily="34" charset="0"/>
                <a:cs typeface="Arial" pitchFamily="34" charset="0"/>
              </a:rPr>
              <a:t>severity</a:t>
            </a:r>
            <a:endParaRPr lang="en-US" altLang="en-US" sz="2000" dirty="0">
              <a:solidFill>
                <a:srgbClr val="162B48"/>
              </a:solidFill>
              <a:latin typeface="Calibri" pitchFamily="34" charset="0"/>
              <a:cs typeface="Arial" pitchFamily="34" charset="0"/>
            </a:endParaRPr>
          </a:p>
        </p:txBody>
      </p:sp>
      <p:pic>
        <p:nvPicPr>
          <p:cNvPr id="2" name="Picture 1"/>
          <p:cNvPicPr>
            <a:picLocks noChangeAspect="1"/>
          </p:cNvPicPr>
          <p:nvPr/>
        </p:nvPicPr>
        <p:blipFill>
          <a:blip r:embed="rId9"/>
          <a:stretch>
            <a:fillRect/>
          </a:stretch>
        </p:blipFill>
        <p:spPr>
          <a:xfrm>
            <a:off x="152400" y="2897188"/>
            <a:ext cx="1672692" cy="2162175"/>
          </a:xfrm>
          <a:prstGeom prst="rect">
            <a:avLst/>
          </a:prstGeom>
          <a:effectLst>
            <a:outerShdw blurRad="190500" dist="50800" dir="10800000" algn="ctr" rotWithShape="0">
              <a:schemeClr val="tx1">
                <a:alpha val="65000"/>
              </a:schemeClr>
            </a:outerShdw>
          </a:effectLst>
        </p:spPr>
      </p:pic>
      <p:pic>
        <p:nvPicPr>
          <p:cNvPr id="3" name="Picture 2"/>
          <p:cNvPicPr>
            <a:picLocks noChangeAspect="1"/>
          </p:cNvPicPr>
          <p:nvPr/>
        </p:nvPicPr>
        <p:blipFill>
          <a:blip r:embed="rId10"/>
          <a:stretch>
            <a:fillRect/>
          </a:stretch>
        </p:blipFill>
        <p:spPr>
          <a:xfrm>
            <a:off x="618635" y="4373563"/>
            <a:ext cx="1718166" cy="2222450"/>
          </a:xfrm>
          <a:prstGeom prst="rect">
            <a:avLst/>
          </a:prstGeom>
          <a:effectLst>
            <a:outerShdw blurRad="190500" dist="50800" dir="10800000" algn="ctr" rotWithShape="0">
              <a:schemeClr val="tx1">
                <a:alpha val="65000"/>
              </a:schemeClr>
            </a:outerShdw>
          </a:effectLst>
        </p:spPr>
      </p:pic>
      <p:sp>
        <p:nvSpPr>
          <p:cNvPr id="37900" name="Rectangle 22"/>
          <p:cNvSpPr>
            <a:spLocks noChangeArrowheads="1"/>
          </p:cNvSpPr>
          <p:nvPr/>
        </p:nvSpPr>
        <p:spPr bwMode="auto">
          <a:xfrm>
            <a:off x="133350" y="2590800"/>
            <a:ext cx="61309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accent1"/>
                </a:solidFill>
                <a:latin typeface="Century Gothic" pitchFamily="34" charset="0"/>
                <a:ea typeface="Century Gothic" pitchFamily="34" charset="0"/>
                <a:cs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Century Gothic" pitchFamily="34" charset="0"/>
                <a:cs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Century Gothic" pitchFamily="34" charset="0"/>
                <a:cs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9pPr>
          </a:lstStyle>
          <a:p>
            <a:pPr defTabSz="457200" eaLnBrk="1" fontAlgn="base" hangingPunct="1">
              <a:spcBef>
                <a:spcPct val="0"/>
              </a:spcBef>
              <a:spcAft>
                <a:spcPct val="0"/>
              </a:spcAft>
              <a:buFontTx/>
              <a:buNone/>
            </a:pPr>
            <a:r>
              <a:rPr lang="en-US" altLang="en-US" sz="900" i="1" dirty="0">
                <a:solidFill>
                  <a:prstClr val="black"/>
                </a:solidFill>
                <a:latin typeface="Arial" pitchFamily="34" charset="0"/>
                <a:cs typeface="Arial" pitchFamily="34" charset="0"/>
              </a:rPr>
              <a:t>Source: AASHTO</a:t>
            </a:r>
          </a:p>
        </p:txBody>
      </p:sp>
      <p:sp>
        <p:nvSpPr>
          <p:cNvPr id="37901" name="Rectangle 22"/>
          <p:cNvSpPr>
            <a:spLocks noChangeArrowheads="1"/>
          </p:cNvSpPr>
          <p:nvPr/>
        </p:nvSpPr>
        <p:spPr bwMode="auto">
          <a:xfrm>
            <a:off x="7612063" y="3275012"/>
            <a:ext cx="1400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800">
                <a:solidFill>
                  <a:schemeClr val="accent1"/>
                </a:solidFill>
                <a:latin typeface="Century Gothic" pitchFamily="34" charset="0"/>
                <a:ea typeface="Century Gothic" pitchFamily="34" charset="0"/>
                <a:cs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Century Gothic" pitchFamily="34" charset="0"/>
                <a:cs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Century Gothic" pitchFamily="34" charset="0"/>
                <a:cs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9pPr>
          </a:lstStyle>
          <a:p>
            <a:pPr algn="r" defTabSz="457200" eaLnBrk="1" fontAlgn="base" hangingPunct="1">
              <a:spcBef>
                <a:spcPct val="0"/>
              </a:spcBef>
              <a:spcAft>
                <a:spcPct val="0"/>
              </a:spcAft>
              <a:buFontTx/>
              <a:buNone/>
            </a:pPr>
            <a:r>
              <a:rPr lang="en-US" altLang="en-US" sz="900" i="1" dirty="0">
                <a:solidFill>
                  <a:prstClr val="black"/>
                </a:solidFill>
                <a:latin typeface="Arial" pitchFamily="34" charset="0"/>
                <a:cs typeface="Arial" pitchFamily="34" charset="0"/>
              </a:rPr>
              <a:t>Source: AASHTO</a:t>
            </a:r>
          </a:p>
        </p:txBody>
      </p:sp>
    </p:spTree>
    <p:extLst>
      <p:ext uri="{BB962C8B-B14F-4D97-AF65-F5344CB8AC3E}">
        <p14:creationId xmlns:p14="http://schemas.microsoft.com/office/powerpoint/2010/main" val="95331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CMF Example Calculation	   </a:t>
            </a:r>
            <a:r>
              <a:rPr lang="en-US" sz="2000" dirty="0" smtClean="0"/>
              <a:t>(4/5)</a:t>
            </a:r>
            <a:endParaRPr lang="en-US" dirty="0"/>
          </a:p>
        </p:txBody>
      </p:sp>
      <p:sp>
        <p:nvSpPr>
          <p:cNvPr id="5" name="Content Placeholder 4"/>
          <p:cNvSpPr>
            <a:spLocks noGrp="1"/>
          </p:cNvSpPr>
          <p:nvPr>
            <p:ph idx="1"/>
          </p:nvPr>
        </p:nvSpPr>
        <p:spPr/>
        <p:txBody>
          <a:bodyPr/>
          <a:lstStyle/>
          <a:p>
            <a:endParaRPr lang="en-US" dirty="0"/>
          </a:p>
        </p:txBody>
      </p:sp>
      <p:pic>
        <p:nvPicPr>
          <p:cNvPr id="45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172680"/>
            <a:ext cx="8915400" cy="246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Oval 9"/>
          <p:cNvSpPr>
            <a:spLocks noChangeArrowheads="1"/>
          </p:cNvSpPr>
          <p:nvPr/>
        </p:nvSpPr>
        <p:spPr bwMode="auto">
          <a:xfrm>
            <a:off x="0" y="4191000"/>
            <a:ext cx="685800" cy="4572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000">
                <a:solidFill>
                  <a:schemeClr val="tx2"/>
                </a:solidFill>
                <a:latin typeface="Arial" charset="0"/>
              </a:defRPr>
            </a:lvl1pPr>
            <a:lvl2pPr marL="742950" indent="-285750" eaLnBrk="0" hangingPunct="0">
              <a:defRPr sz="3000">
                <a:solidFill>
                  <a:schemeClr val="tx2"/>
                </a:solidFill>
                <a:latin typeface="Arial" charset="0"/>
              </a:defRPr>
            </a:lvl2pPr>
            <a:lvl3pPr marL="1143000" indent="-228600" eaLnBrk="0" hangingPunct="0">
              <a:defRPr sz="3000">
                <a:solidFill>
                  <a:schemeClr val="tx2"/>
                </a:solidFill>
                <a:latin typeface="Arial" charset="0"/>
              </a:defRPr>
            </a:lvl3pPr>
            <a:lvl4pPr marL="1600200" indent="-228600" eaLnBrk="0" hangingPunct="0">
              <a:defRPr sz="3000">
                <a:solidFill>
                  <a:schemeClr val="tx2"/>
                </a:solidFill>
                <a:latin typeface="Arial" charset="0"/>
              </a:defRPr>
            </a:lvl4pPr>
            <a:lvl5pPr marL="2057400" indent="-228600" eaLnBrk="0" hangingPunct="0">
              <a:defRPr sz="3000">
                <a:solidFill>
                  <a:schemeClr val="tx2"/>
                </a:solidFill>
                <a:latin typeface="Arial" charset="0"/>
              </a:defRPr>
            </a:lvl5pPr>
            <a:lvl6pPr marL="2514600" indent="-228600" eaLnBrk="0" fontAlgn="base" hangingPunct="0">
              <a:spcBef>
                <a:spcPct val="0"/>
              </a:spcBef>
              <a:spcAft>
                <a:spcPct val="0"/>
              </a:spcAft>
              <a:defRPr sz="3000">
                <a:solidFill>
                  <a:schemeClr val="tx2"/>
                </a:solidFill>
                <a:latin typeface="Arial" charset="0"/>
              </a:defRPr>
            </a:lvl6pPr>
            <a:lvl7pPr marL="2971800" indent="-228600" eaLnBrk="0" fontAlgn="base" hangingPunct="0">
              <a:spcBef>
                <a:spcPct val="0"/>
              </a:spcBef>
              <a:spcAft>
                <a:spcPct val="0"/>
              </a:spcAft>
              <a:defRPr sz="3000">
                <a:solidFill>
                  <a:schemeClr val="tx2"/>
                </a:solidFill>
                <a:latin typeface="Arial" charset="0"/>
              </a:defRPr>
            </a:lvl7pPr>
            <a:lvl8pPr marL="3429000" indent="-228600" eaLnBrk="0" fontAlgn="base" hangingPunct="0">
              <a:spcBef>
                <a:spcPct val="0"/>
              </a:spcBef>
              <a:spcAft>
                <a:spcPct val="0"/>
              </a:spcAft>
              <a:defRPr sz="3000">
                <a:solidFill>
                  <a:schemeClr val="tx2"/>
                </a:solidFill>
                <a:latin typeface="Arial" charset="0"/>
              </a:defRPr>
            </a:lvl8pPr>
            <a:lvl9pPr marL="3886200" indent="-228600" eaLnBrk="0" fontAlgn="base" hangingPunct="0">
              <a:spcBef>
                <a:spcPct val="0"/>
              </a:spcBef>
              <a:spcAft>
                <a:spcPct val="0"/>
              </a:spcAft>
              <a:defRPr sz="3000">
                <a:solidFill>
                  <a:schemeClr val="tx2"/>
                </a:solidFill>
                <a:latin typeface="Arial" charset="0"/>
              </a:defRPr>
            </a:lvl9pPr>
          </a:lstStyle>
          <a:p>
            <a:pPr algn="ctr"/>
            <a:endParaRPr lang="en-US" altLang="en-US" dirty="0"/>
          </a:p>
        </p:txBody>
      </p:sp>
    </p:spTree>
    <p:extLst>
      <p:ext uri="{BB962C8B-B14F-4D97-AF65-F5344CB8AC3E}">
        <p14:creationId xmlns:p14="http://schemas.microsoft.com/office/powerpoint/2010/main" val="148312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CMF Example Calculation	   </a:t>
            </a:r>
            <a:r>
              <a:rPr lang="en-US" sz="2000" dirty="0" smtClean="0"/>
              <a:t>(5/5)</a:t>
            </a:r>
            <a:endParaRPr lang="en-US" dirty="0" smtClean="0"/>
          </a:p>
        </p:txBody>
      </p:sp>
      <p:sp>
        <p:nvSpPr>
          <p:cNvPr id="4" name="Content Placeholder 3"/>
          <p:cNvSpPr>
            <a:spLocks noGrp="1"/>
          </p:cNvSpPr>
          <p:nvPr>
            <p:ph idx="1"/>
          </p:nvPr>
        </p:nvSpPr>
        <p:spPr/>
        <p:txBody>
          <a:bodyPr/>
          <a:lstStyle/>
          <a:p>
            <a:r>
              <a:rPr lang="en-US" dirty="0" smtClean="0"/>
              <a:t>AADT 3,500 vpd; 4 foot turf shoulder</a:t>
            </a:r>
          </a:p>
          <a:p>
            <a:pPr marL="0" indent="0">
              <a:buNone/>
            </a:pPr>
            <a:endParaRPr lang="en-US" altLang="en-US" dirty="0" smtClean="0"/>
          </a:p>
          <a:p>
            <a:pPr marL="0" indent="0">
              <a:buNone/>
            </a:pPr>
            <a:endParaRPr lang="en-US" altLang="en-US" dirty="0"/>
          </a:p>
          <a:p>
            <a:pPr marL="0" indent="0">
              <a:buNone/>
            </a:pPr>
            <a:r>
              <a:rPr lang="en-US" altLang="en-US" dirty="0" smtClean="0"/>
              <a:t>CMF</a:t>
            </a:r>
            <a:r>
              <a:rPr lang="en-US" altLang="en-US" baseline="-25000" dirty="0" smtClean="0"/>
              <a:t>2r</a:t>
            </a:r>
            <a:r>
              <a:rPr lang="en-US" altLang="en-US" dirty="0" smtClean="0"/>
              <a:t> </a:t>
            </a:r>
            <a:r>
              <a:rPr lang="en-US" altLang="en-US" dirty="0"/>
              <a:t>= (CMF</a:t>
            </a:r>
            <a:r>
              <a:rPr lang="en-US" altLang="en-US" baseline="-25000" dirty="0"/>
              <a:t>wra</a:t>
            </a:r>
            <a:r>
              <a:rPr lang="en-US" altLang="en-US" dirty="0"/>
              <a:t> CMF</a:t>
            </a:r>
            <a:r>
              <a:rPr lang="en-US" altLang="en-US" baseline="-25000" dirty="0"/>
              <a:t>tra</a:t>
            </a:r>
            <a:r>
              <a:rPr lang="en-US" altLang="en-US" dirty="0"/>
              <a:t>– 1.0)p</a:t>
            </a:r>
            <a:r>
              <a:rPr lang="en-US" altLang="en-US" baseline="-25000" dirty="0"/>
              <a:t>ra</a:t>
            </a:r>
            <a:r>
              <a:rPr lang="en-US" altLang="en-US" dirty="0"/>
              <a:t> + </a:t>
            </a:r>
            <a:r>
              <a:rPr lang="en-US" altLang="en-US" dirty="0" smtClean="0"/>
              <a:t>1.0 =</a:t>
            </a:r>
            <a:endParaRPr lang="en-US" altLang="en-US" dirty="0"/>
          </a:p>
          <a:p>
            <a:endParaRPr lang="en-US" dirty="0"/>
          </a:p>
        </p:txBody>
      </p:sp>
    </p:spTree>
    <p:extLst>
      <p:ext uri="{BB962C8B-B14F-4D97-AF65-F5344CB8AC3E}">
        <p14:creationId xmlns:p14="http://schemas.microsoft.com/office/powerpoint/2010/main" val="259450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CMFs</a:t>
            </a:r>
            <a:endParaRPr lang="en-US" dirty="0"/>
          </a:p>
        </p:txBody>
      </p:sp>
      <p:sp>
        <p:nvSpPr>
          <p:cNvPr id="3" name="Content Placeholder 2"/>
          <p:cNvSpPr>
            <a:spLocks noGrp="1"/>
          </p:cNvSpPr>
          <p:nvPr>
            <p:ph idx="1"/>
          </p:nvPr>
        </p:nvSpPr>
        <p:spPr/>
        <p:txBody>
          <a:bodyPr/>
          <a:lstStyle/>
          <a:p>
            <a:pPr marL="0" indent="0">
              <a:buNone/>
            </a:pPr>
            <a:r>
              <a:rPr lang="en-US" dirty="0"/>
              <a:t>N</a:t>
            </a:r>
            <a:r>
              <a:rPr lang="en-US" baseline="-25000" dirty="0"/>
              <a:t>predicted i</a:t>
            </a:r>
            <a:r>
              <a:rPr lang="en-US" dirty="0"/>
              <a:t> = N</a:t>
            </a:r>
            <a:r>
              <a:rPr lang="en-US" baseline="-25000" dirty="0"/>
              <a:t>spf</a:t>
            </a:r>
            <a:r>
              <a:rPr lang="en-US" dirty="0"/>
              <a:t> </a:t>
            </a:r>
            <a:r>
              <a:rPr lang="en-US" baseline="-25000" dirty="0"/>
              <a:t>i </a:t>
            </a:r>
            <a:r>
              <a:rPr lang="en-US" dirty="0"/>
              <a:t> x (</a:t>
            </a:r>
            <a:r>
              <a:rPr lang="en-US" dirty="0">
                <a:solidFill>
                  <a:srgbClr val="C00000"/>
                </a:solidFill>
              </a:rPr>
              <a:t>CMF</a:t>
            </a:r>
            <a:r>
              <a:rPr lang="en-US" baseline="-25000" dirty="0">
                <a:solidFill>
                  <a:srgbClr val="C00000"/>
                </a:solidFill>
              </a:rPr>
              <a:t>1 </a:t>
            </a:r>
            <a:r>
              <a:rPr lang="en-US" dirty="0">
                <a:solidFill>
                  <a:srgbClr val="C00000"/>
                </a:solidFill>
              </a:rPr>
              <a:t>… CMF</a:t>
            </a:r>
            <a:r>
              <a:rPr lang="en-US" baseline="-25000" dirty="0">
                <a:solidFill>
                  <a:srgbClr val="C00000"/>
                </a:solidFill>
              </a:rPr>
              <a:t>x</a:t>
            </a:r>
            <a:r>
              <a:rPr lang="en-US" dirty="0" smtClean="0"/>
              <a:t>)</a:t>
            </a:r>
          </a:p>
          <a:p>
            <a:pPr marL="0" indent="0">
              <a:buNone/>
            </a:pPr>
            <a:endParaRPr lang="en-US" dirty="0"/>
          </a:p>
          <a:p>
            <a:pPr marL="0" indent="0">
              <a:buNone/>
            </a:pPr>
            <a:r>
              <a:rPr lang="en-US" dirty="0" smtClean="0"/>
              <a:t>AADT 3,500, Length 2 miles, 11-foot lanes, and 4-foot turf shoulder</a:t>
            </a:r>
          </a:p>
          <a:p>
            <a:pPr marL="0" indent="0">
              <a:buNone/>
            </a:pPr>
            <a:endParaRPr lang="en-US" dirty="0"/>
          </a:p>
          <a:p>
            <a:pPr marL="0" indent="0">
              <a:buNone/>
            </a:pPr>
            <a:r>
              <a:rPr lang="en-US" dirty="0"/>
              <a:t>N</a:t>
            </a:r>
            <a:r>
              <a:rPr lang="en-US" baseline="-25000" dirty="0"/>
              <a:t>predicted </a:t>
            </a:r>
            <a:r>
              <a:rPr lang="en-US" baseline="-25000" dirty="0" smtClean="0"/>
              <a:t>rs</a:t>
            </a:r>
            <a:r>
              <a:rPr lang="en-US" dirty="0" smtClean="0"/>
              <a:t> </a:t>
            </a:r>
            <a:r>
              <a:rPr lang="en-US" dirty="0"/>
              <a:t>= </a:t>
            </a:r>
            <a:r>
              <a:rPr lang="en-US" dirty="0" smtClean="0"/>
              <a:t>(1.87)(1.03)(1.12) = </a:t>
            </a:r>
          </a:p>
          <a:p>
            <a:pPr marL="0" indent="0">
              <a:buNone/>
            </a:pPr>
            <a:r>
              <a:rPr lang="en-US" dirty="0"/>
              <a:t> </a:t>
            </a:r>
            <a:r>
              <a:rPr lang="en-US" dirty="0" smtClean="0"/>
              <a:t>             2.15 crashes per year </a:t>
            </a:r>
            <a:endParaRPr lang="en-US" dirty="0"/>
          </a:p>
          <a:p>
            <a:pPr marL="0" indent="0">
              <a:buNone/>
            </a:pPr>
            <a:endParaRPr lang="en-US" baseline="-25000" dirty="0"/>
          </a:p>
          <a:p>
            <a:pPr marL="0" indent="0">
              <a:buNone/>
            </a:pPr>
            <a:endParaRPr lang="en-US" dirty="0"/>
          </a:p>
          <a:p>
            <a:pPr marL="0" indent="0">
              <a:buNone/>
            </a:pPr>
            <a:endParaRPr lang="en-US" baseline="-25000" dirty="0"/>
          </a:p>
        </p:txBody>
      </p:sp>
    </p:spTree>
    <p:extLst>
      <p:ext uri="{BB962C8B-B14F-4D97-AF65-F5344CB8AC3E}">
        <p14:creationId xmlns:p14="http://schemas.microsoft.com/office/powerpoint/2010/main" val="423849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Modification Factors</a:t>
            </a:r>
            <a:endParaRPr lang="en-US" dirty="0"/>
          </a:p>
        </p:txBody>
      </p:sp>
      <p:sp>
        <p:nvSpPr>
          <p:cNvPr id="3" name="Content Placeholder 2"/>
          <p:cNvSpPr>
            <a:spLocks noGrp="1"/>
          </p:cNvSpPr>
          <p:nvPr>
            <p:ph idx="1"/>
          </p:nvPr>
        </p:nvSpPr>
        <p:spPr/>
        <p:txBody>
          <a:bodyPr/>
          <a:lstStyle/>
          <a:p>
            <a:r>
              <a:rPr lang="en-US" dirty="0" smtClean="0"/>
              <a:t>All crashes or some types/severity</a:t>
            </a:r>
          </a:p>
          <a:p>
            <a:r>
              <a:rPr lang="en-US" dirty="0" smtClean="0"/>
              <a:t>Part C</a:t>
            </a:r>
          </a:p>
          <a:p>
            <a:pPr lvl="1"/>
            <a:r>
              <a:rPr lang="en-US" dirty="0"/>
              <a:t>F</a:t>
            </a:r>
            <a:r>
              <a:rPr lang="en-US" dirty="0" smtClean="0"/>
              <a:t>rom SPF development</a:t>
            </a:r>
          </a:p>
          <a:p>
            <a:r>
              <a:rPr lang="en-US" dirty="0" smtClean="0"/>
              <a:t>Part D</a:t>
            </a:r>
          </a:p>
          <a:p>
            <a:pPr lvl="1"/>
            <a:r>
              <a:rPr lang="en-US" dirty="0" smtClean="0"/>
              <a:t>Independent research</a:t>
            </a:r>
          </a:p>
          <a:p>
            <a:pPr lvl="1"/>
            <a:r>
              <a:rPr lang="en-US" dirty="0" smtClean="0"/>
              <a:t>Countermeasures</a:t>
            </a:r>
          </a:p>
          <a:p>
            <a:r>
              <a:rPr lang="en-US" dirty="0" smtClean="0"/>
              <a:t>Number of CMFs at once</a:t>
            </a:r>
          </a:p>
          <a:p>
            <a:endParaRPr lang="en-US" dirty="0"/>
          </a:p>
        </p:txBody>
      </p:sp>
    </p:spTree>
    <p:extLst>
      <p:ext uri="{BB962C8B-B14F-4D97-AF65-F5344CB8AC3E}">
        <p14:creationId xmlns:p14="http://schemas.microsoft.com/office/powerpoint/2010/main" val="1024754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Level</a:t>
            </a:r>
            <a:endParaRPr lang="en-US" dirty="0"/>
          </a:p>
        </p:txBody>
      </p:sp>
      <p:sp>
        <p:nvSpPr>
          <p:cNvPr id="3" name="Content Placeholder 2"/>
          <p:cNvSpPr>
            <a:spLocks noGrp="1"/>
          </p:cNvSpPr>
          <p:nvPr>
            <p:ph idx="1"/>
          </p:nvPr>
        </p:nvSpPr>
        <p:spPr/>
        <p:txBody>
          <a:bodyPr/>
          <a:lstStyle/>
          <a:p>
            <a:r>
              <a:rPr lang="en-US" dirty="0" smtClean="0"/>
              <a:t>Design element safety prediction</a:t>
            </a:r>
          </a:p>
          <a:p>
            <a:pPr lvl="1"/>
            <a:r>
              <a:rPr lang="en-US" dirty="0" smtClean="0"/>
              <a:t>Use of adjusted SPFs</a:t>
            </a:r>
          </a:p>
          <a:p>
            <a:pPr lvl="1"/>
            <a:r>
              <a:rPr lang="en-US" dirty="0" smtClean="0"/>
              <a:t>Use of CMFs </a:t>
            </a:r>
          </a:p>
          <a:p>
            <a:r>
              <a:rPr lang="en-US" dirty="0" smtClean="0"/>
              <a:t>Cost-benefit justification</a:t>
            </a:r>
          </a:p>
          <a:p>
            <a:pPr lvl="1"/>
            <a:r>
              <a:rPr lang="en-US" dirty="0" smtClean="0"/>
              <a:t>Estimate crash costs</a:t>
            </a:r>
          </a:p>
          <a:p>
            <a:pPr lvl="1"/>
            <a:r>
              <a:rPr lang="en-US" dirty="0" smtClean="0"/>
              <a:t>Compare with construction costs</a:t>
            </a:r>
            <a:endParaRPr lang="en-US" dirty="0"/>
          </a:p>
        </p:txBody>
      </p:sp>
    </p:spTree>
    <p:extLst>
      <p:ext uri="{BB962C8B-B14F-4D97-AF65-F5344CB8AC3E}">
        <p14:creationId xmlns:p14="http://schemas.microsoft.com/office/powerpoint/2010/main" val="314981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#1</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8067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sz="2000" dirty="0" smtClean="0"/>
              <a:t>(1/5</a:t>
            </a:r>
            <a:r>
              <a:rPr lang="en-US" sz="2000" dirty="0"/>
              <a:t>) </a:t>
            </a:r>
          </a:p>
        </p:txBody>
      </p:sp>
      <p:sp>
        <p:nvSpPr>
          <p:cNvPr id="3" name="Content Placeholder 2"/>
          <p:cNvSpPr>
            <a:spLocks noGrp="1"/>
          </p:cNvSpPr>
          <p:nvPr>
            <p:ph idx="1"/>
          </p:nvPr>
        </p:nvSpPr>
        <p:spPr/>
        <p:txBody>
          <a:bodyPr/>
          <a:lstStyle/>
          <a:p>
            <a:pPr marL="0" indent="0">
              <a:buNone/>
            </a:pPr>
            <a:r>
              <a:rPr lang="en-US" dirty="0" smtClean="0"/>
              <a:t>AADT 3,500, 2 mile length, 11-foot lanes and 4-foot turf shoulder</a:t>
            </a:r>
          </a:p>
          <a:p>
            <a:pPr marL="0" indent="0">
              <a:buNone/>
            </a:pPr>
            <a:endParaRPr lang="en-US" dirty="0"/>
          </a:p>
          <a:p>
            <a:pPr marL="0" indent="0">
              <a:buNone/>
            </a:pPr>
            <a:r>
              <a:rPr lang="en-US" dirty="0" smtClean="0"/>
              <a:t>Improvement options</a:t>
            </a:r>
          </a:p>
          <a:p>
            <a:pPr marL="514350" indent="-514350">
              <a:buAutoNum type="arabicPeriod"/>
            </a:pPr>
            <a:r>
              <a:rPr lang="en-US" dirty="0" smtClean="0"/>
              <a:t>12-foot lanes</a:t>
            </a:r>
          </a:p>
          <a:p>
            <a:pPr marL="514350" indent="-514350">
              <a:buAutoNum type="arabicPeriod"/>
            </a:pPr>
            <a:r>
              <a:rPr lang="en-US" dirty="0" smtClean="0"/>
              <a:t>Pave shoulder</a:t>
            </a:r>
            <a:endParaRPr lang="en-US" dirty="0"/>
          </a:p>
        </p:txBody>
      </p:sp>
    </p:spTree>
    <p:extLst>
      <p:ext uri="{BB962C8B-B14F-4D97-AF65-F5344CB8AC3E}">
        <p14:creationId xmlns:p14="http://schemas.microsoft.com/office/powerpoint/2010/main" val="429199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Option 1			   </a:t>
            </a:r>
            <a:r>
              <a:rPr lang="en-US" sz="2000" dirty="0" smtClean="0"/>
              <a:t>(2/5) </a:t>
            </a:r>
            <a:endParaRPr lang="en-US" sz="2000" dirty="0"/>
          </a:p>
        </p:txBody>
      </p:sp>
      <p:sp>
        <p:nvSpPr>
          <p:cNvPr id="3" name="Content Placeholder 2"/>
          <p:cNvSpPr>
            <a:spLocks noGrp="1"/>
          </p:cNvSpPr>
          <p:nvPr>
            <p:ph idx="1"/>
          </p:nvPr>
        </p:nvSpPr>
        <p:spPr>
          <a:xfrm>
            <a:off x="0" y="1324085"/>
            <a:ext cx="8229600" cy="4525963"/>
          </a:xfrm>
        </p:spPr>
        <p:txBody>
          <a:bodyPr/>
          <a:lstStyle/>
          <a:p>
            <a:pPr marL="0" indent="0">
              <a:buNone/>
            </a:pPr>
            <a:endParaRPr lang="en-US" dirty="0" smtClean="0"/>
          </a:p>
          <a:p>
            <a:pPr marL="457200" lvl="1" indent="0">
              <a:buNone/>
            </a:pPr>
            <a:endParaRPr lang="en-US" altLang="en-US" i="1" dirty="0" smtClean="0"/>
          </a:p>
          <a:p>
            <a:pPr marL="457200" lvl="1" indent="0">
              <a:buNone/>
            </a:pPr>
            <a:r>
              <a:rPr lang="en-US" altLang="en-US" dirty="0" smtClean="0"/>
              <a:t>New CMF</a:t>
            </a:r>
            <a:r>
              <a:rPr lang="en-US" altLang="en-US" baseline="-25000" dirty="0" smtClean="0"/>
              <a:t>1r</a:t>
            </a:r>
            <a:r>
              <a:rPr lang="en-US" altLang="en-US" dirty="0" smtClean="0"/>
              <a:t> </a:t>
            </a:r>
            <a:r>
              <a:rPr lang="en-US" altLang="en-US" dirty="0"/>
              <a:t>= (</a:t>
            </a:r>
            <a:r>
              <a:rPr lang="en-US" altLang="en-US" dirty="0" err="1"/>
              <a:t>CMF</a:t>
            </a:r>
            <a:r>
              <a:rPr lang="en-US" altLang="en-US" baseline="-25000" dirty="0" err="1"/>
              <a:t>ra</a:t>
            </a:r>
            <a:r>
              <a:rPr lang="en-US" altLang="en-US" dirty="0"/>
              <a:t> – 1.0)</a:t>
            </a:r>
            <a:r>
              <a:rPr lang="en-US" altLang="en-US" dirty="0" err="1"/>
              <a:t>p</a:t>
            </a:r>
            <a:r>
              <a:rPr lang="en-US" altLang="en-US" baseline="-25000" dirty="0" err="1"/>
              <a:t>ra</a:t>
            </a:r>
            <a:r>
              <a:rPr lang="en-US" altLang="en-US" dirty="0"/>
              <a:t> + </a:t>
            </a:r>
            <a:r>
              <a:rPr lang="en-US" altLang="en-US" dirty="0" smtClean="0"/>
              <a:t>1.0 = </a:t>
            </a:r>
          </a:p>
          <a:p>
            <a:pPr lvl="1"/>
            <a:endParaRPr lang="en-US" altLang="en-US" dirty="0" smtClean="0"/>
          </a:p>
          <a:p>
            <a:pPr lvl="1"/>
            <a:endParaRPr lang="en-US" altLang="en-US" dirty="0" smtClean="0"/>
          </a:p>
          <a:p>
            <a:endParaRPr lang="en-US" dirty="0" smtClean="0"/>
          </a:p>
        </p:txBody>
      </p:sp>
    </p:spTree>
    <p:extLst>
      <p:ext uri="{BB962C8B-B14F-4D97-AF65-F5344CB8AC3E}">
        <p14:creationId xmlns:p14="http://schemas.microsoft.com/office/powerpoint/2010/main" val="45682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 Option 2</a:t>
            </a:r>
            <a:r>
              <a:rPr lang="en-US" dirty="0"/>
              <a:t>			   </a:t>
            </a:r>
            <a:r>
              <a:rPr lang="en-US" sz="2000" dirty="0" smtClean="0"/>
              <a:t>(3/</a:t>
            </a:r>
            <a:r>
              <a:rPr lang="en-US" sz="2000" dirty="0"/>
              <a:t>5)</a:t>
            </a:r>
            <a:r>
              <a:rPr lang="en-US" dirty="0" smtClean="0"/>
              <a:t> </a:t>
            </a:r>
            <a:endParaRPr lang="en-US" dirty="0"/>
          </a:p>
        </p:txBody>
      </p:sp>
      <p:sp>
        <p:nvSpPr>
          <p:cNvPr id="3" name="Content Placeholder 2"/>
          <p:cNvSpPr>
            <a:spLocks noGrp="1"/>
          </p:cNvSpPr>
          <p:nvPr>
            <p:ph idx="1"/>
          </p:nvPr>
        </p:nvSpPr>
        <p:spPr>
          <a:xfrm>
            <a:off x="457200" y="1981200"/>
            <a:ext cx="8012723" cy="4114800"/>
          </a:xfrm>
        </p:spPr>
        <p:txBody>
          <a:bodyPr>
            <a:normAutofit/>
          </a:bodyPr>
          <a:lstStyle/>
          <a:p>
            <a:pPr marL="457200" lvl="1" indent="0">
              <a:buNone/>
            </a:pPr>
            <a:endParaRPr lang="en-US" altLang="en-US" dirty="0" smtClean="0"/>
          </a:p>
          <a:p>
            <a:pPr marL="457200" lvl="1" indent="0">
              <a:buNone/>
            </a:pPr>
            <a:endParaRPr lang="en-US" altLang="en-US" dirty="0" smtClean="0"/>
          </a:p>
          <a:p>
            <a:pPr marL="457200" lvl="1" indent="0">
              <a:buNone/>
            </a:pPr>
            <a:r>
              <a:rPr lang="en-US" altLang="en-US" dirty="0"/>
              <a:t>CMF</a:t>
            </a:r>
            <a:r>
              <a:rPr lang="en-US" altLang="en-US" baseline="-25000" dirty="0"/>
              <a:t>2r</a:t>
            </a:r>
            <a:r>
              <a:rPr lang="en-US" altLang="en-US" dirty="0"/>
              <a:t> = (</a:t>
            </a:r>
            <a:r>
              <a:rPr lang="en-US" altLang="en-US" dirty="0" err="1"/>
              <a:t>CMF</a:t>
            </a:r>
            <a:r>
              <a:rPr lang="en-US" altLang="en-US" baseline="-25000" dirty="0" err="1"/>
              <a:t>wra</a:t>
            </a:r>
            <a:r>
              <a:rPr lang="en-US" altLang="en-US" dirty="0"/>
              <a:t> </a:t>
            </a:r>
            <a:r>
              <a:rPr lang="en-US" altLang="en-US" dirty="0" err="1"/>
              <a:t>CMF</a:t>
            </a:r>
            <a:r>
              <a:rPr lang="en-US" altLang="en-US" baseline="-25000" dirty="0" err="1"/>
              <a:t>tra</a:t>
            </a:r>
            <a:r>
              <a:rPr lang="en-US" altLang="en-US" dirty="0"/>
              <a:t>– 1.0)</a:t>
            </a:r>
            <a:r>
              <a:rPr lang="en-US" altLang="en-US" dirty="0" err="1"/>
              <a:t>p</a:t>
            </a:r>
            <a:r>
              <a:rPr lang="en-US" altLang="en-US" baseline="-25000" dirty="0" err="1"/>
              <a:t>ra</a:t>
            </a:r>
            <a:r>
              <a:rPr lang="en-US" altLang="en-US" dirty="0"/>
              <a:t> + </a:t>
            </a:r>
            <a:r>
              <a:rPr lang="en-US" altLang="en-US" dirty="0" smtClean="0"/>
              <a:t>1.0 =</a:t>
            </a:r>
            <a:endParaRPr lang="en-US" altLang="en-US" dirty="0"/>
          </a:p>
          <a:p>
            <a:pPr marL="457200" lvl="1" indent="0">
              <a:buNone/>
            </a:pPr>
            <a:endParaRPr lang="en-US" altLang="en-US" dirty="0"/>
          </a:p>
          <a:p>
            <a:pPr marL="457200" lvl="1" indent="0">
              <a:buNone/>
            </a:pPr>
            <a:endParaRPr lang="en-US" altLang="en-US" dirty="0"/>
          </a:p>
          <a:p>
            <a:pPr marL="0" indent="0">
              <a:buNone/>
            </a:pPr>
            <a:endParaRPr lang="en-US" dirty="0" smtClean="0"/>
          </a:p>
        </p:txBody>
      </p:sp>
    </p:spTree>
    <p:extLst>
      <p:ext uri="{BB962C8B-B14F-4D97-AF65-F5344CB8AC3E}">
        <p14:creationId xmlns:p14="http://schemas.microsoft.com/office/powerpoint/2010/main" val="428185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sz="2000" dirty="0" smtClean="0"/>
              <a:t>(4/</a:t>
            </a:r>
            <a:r>
              <a:rPr lang="en-US" sz="2000" dirty="0"/>
              <a:t>5)</a:t>
            </a:r>
            <a:r>
              <a:rPr lang="en-US" dirty="0" smtClean="0"/>
              <a:t> </a:t>
            </a:r>
            <a:endParaRPr lang="en-US" dirty="0"/>
          </a:p>
        </p:txBody>
      </p:sp>
      <p:sp>
        <p:nvSpPr>
          <p:cNvPr id="3" name="Content Placeholder 2"/>
          <p:cNvSpPr>
            <a:spLocks noGrp="1"/>
          </p:cNvSpPr>
          <p:nvPr>
            <p:ph idx="1"/>
          </p:nvPr>
        </p:nvSpPr>
        <p:spPr>
          <a:xfrm>
            <a:off x="838200" y="1905000"/>
            <a:ext cx="8012723" cy="4114800"/>
          </a:xfrm>
        </p:spPr>
        <p:txBody>
          <a:bodyPr>
            <a:normAutofit lnSpcReduction="10000"/>
          </a:bodyPr>
          <a:lstStyle/>
          <a:p>
            <a:r>
              <a:rPr lang="en-US" dirty="0" smtClean="0"/>
              <a:t>Anticipated crash reductions</a:t>
            </a:r>
          </a:p>
          <a:p>
            <a:pPr lvl="1"/>
            <a:r>
              <a:rPr lang="en-US" dirty="0" smtClean="0"/>
              <a:t>Option 1 	3%</a:t>
            </a:r>
          </a:p>
          <a:p>
            <a:pPr lvl="1"/>
            <a:r>
              <a:rPr lang="en-US" dirty="0" smtClean="0"/>
              <a:t>Option 2 	</a:t>
            </a:r>
            <a:r>
              <a:rPr lang="en-US" altLang="en-US" dirty="0" smtClean="0"/>
              <a:t>4%</a:t>
            </a:r>
          </a:p>
          <a:p>
            <a:r>
              <a:rPr lang="en-US" altLang="en-US" dirty="0" smtClean="0"/>
              <a:t>Crash predictions</a:t>
            </a:r>
          </a:p>
          <a:p>
            <a:pPr lvl="1"/>
            <a:r>
              <a:rPr lang="en-US" altLang="en-US" dirty="0" smtClean="0"/>
              <a:t>N</a:t>
            </a:r>
            <a:r>
              <a:rPr lang="en-US" altLang="en-US" baseline="-25000" dirty="0" smtClean="0"/>
              <a:t>o</a:t>
            </a:r>
            <a:r>
              <a:rPr lang="en-US" dirty="0" smtClean="0"/>
              <a:t>= (1.87)(</a:t>
            </a:r>
            <a:r>
              <a:rPr lang="en-US" dirty="0"/>
              <a:t>1.03)(1.12) </a:t>
            </a:r>
            <a:r>
              <a:rPr lang="en-US" dirty="0" smtClean="0"/>
              <a:t>= 2.15</a:t>
            </a:r>
          </a:p>
          <a:p>
            <a:pPr lvl="1"/>
            <a:r>
              <a:rPr lang="en-US" altLang="en-US" dirty="0" smtClean="0"/>
              <a:t>N</a:t>
            </a:r>
            <a:r>
              <a:rPr lang="en-US" altLang="en-US" baseline="-25000" dirty="0"/>
              <a:t>1</a:t>
            </a:r>
            <a:r>
              <a:rPr lang="en-US" dirty="0" smtClean="0"/>
              <a:t>= (1.87)(1.00)</a:t>
            </a:r>
            <a:r>
              <a:rPr lang="en-US" dirty="0"/>
              <a:t>(1.12) = </a:t>
            </a:r>
            <a:r>
              <a:rPr lang="en-US" dirty="0" smtClean="0"/>
              <a:t>2.09 </a:t>
            </a:r>
            <a:endParaRPr lang="en-US" dirty="0"/>
          </a:p>
          <a:p>
            <a:pPr lvl="1"/>
            <a:r>
              <a:rPr lang="en-US" altLang="en-US" dirty="0" smtClean="0"/>
              <a:t>N</a:t>
            </a:r>
            <a:r>
              <a:rPr lang="en-US" altLang="en-US" baseline="-25000" dirty="0" smtClean="0"/>
              <a:t>2</a:t>
            </a:r>
            <a:r>
              <a:rPr lang="en-US" dirty="0" smtClean="0"/>
              <a:t>= (1.87)(</a:t>
            </a:r>
            <a:r>
              <a:rPr lang="en-US" dirty="0"/>
              <a:t>1.03)(</a:t>
            </a:r>
            <a:r>
              <a:rPr lang="en-US" dirty="0" smtClean="0"/>
              <a:t>1.08) </a:t>
            </a:r>
            <a:r>
              <a:rPr lang="en-US" dirty="0"/>
              <a:t>= </a:t>
            </a:r>
            <a:r>
              <a:rPr lang="en-US" dirty="0" smtClean="0"/>
              <a:t>2.09</a:t>
            </a:r>
          </a:p>
          <a:p>
            <a:r>
              <a:rPr lang="en-US" dirty="0" smtClean="0"/>
              <a:t>Which one to use?  </a:t>
            </a:r>
            <a:endParaRPr lang="en-US" dirty="0"/>
          </a:p>
          <a:p>
            <a:pPr marL="457200" lvl="1" indent="0">
              <a:buNone/>
            </a:pPr>
            <a:endParaRPr lang="en-US" dirty="0"/>
          </a:p>
          <a:p>
            <a:pPr lvl="1"/>
            <a:endParaRPr lang="en-US" altLang="en-US" dirty="0" smtClean="0"/>
          </a:p>
          <a:p>
            <a:pPr marL="457200" lvl="1" indent="0">
              <a:buNone/>
            </a:pPr>
            <a:endParaRPr lang="en-US" altLang="en-US" dirty="0"/>
          </a:p>
          <a:p>
            <a:pPr marL="0" indent="0">
              <a:buNone/>
            </a:pPr>
            <a:endParaRPr lang="en-US" dirty="0" smtClean="0"/>
          </a:p>
        </p:txBody>
      </p:sp>
    </p:spTree>
    <p:extLst>
      <p:ext uri="{BB962C8B-B14F-4D97-AF65-F5344CB8AC3E}">
        <p14:creationId xmlns:p14="http://schemas.microsoft.com/office/powerpoint/2010/main" val="45227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818001"/>
            <a:ext cx="8123237" cy="499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641817" y="818001"/>
            <a:ext cx="6717958" cy="414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7" name="Rectangle 2"/>
          <p:cNvSpPr txBox="1">
            <a:spLocks noChangeArrowheads="1"/>
          </p:cNvSpPr>
          <p:nvPr/>
        </p:nvSpPr>
        <p:spPr bwMode="auto">
          <a:xfrm>
            <a:off x="509588" y="228600"/>
            <a:ext cx="8177212" cy="701566"/>
          </a:xfrm>
          <a:prstGeom prst="rect">
            <a:avLst/>
          </a:prstGeom>
          <a:noFill/>
          <a:ln w="9525">
            <a:noFill/>
            <a:miter lim="800000"/>
            <a:headEnd/>
            <a:tailEnd/>
          </a:ln>
        </p:spPr>
        <p:txBody>
          <a:bodyPr anchor="ctr"/>
          <a:lstStyle/>
          <a:p>
            <a:pPr algn="ctr" defTabSz="457200" fontAlgn="base">
              <a:spcBef>
                <a:spcPct val="0"/>
              </a:spcBef>
              <a:spcAft>
                <a:spcPct val="0"/>
              </a:spcAft>
              <a:defRPr/>
            </a:pPr>
            <a:r>
              <a:rPr lang="en-US" sz="2800" b="1" dirty="0">
                <a:solidFill>
                  <a:srgbClr val="00245D"/>
                </a:solidFill>
                <a:latin typeface="Century Gothic" pitchFamily="34" charset="0"/>
                <a:ea typeface="Century Gothic" pitchFamily="34" charset="0"/>
                <a:cs typeface="Century Gothic" pitchFamily="34" charset="0"/>
              </a:rPr>
              <a:t>Nominal </a:t>
            </a:r>
            <a:r>
              <a:rPr lang="en-US" sz="2800" b="1" dirty="0" smtClean="0">
                <a:solidFill>
                  <a:srgbClr val="00245D"/>
                </a:solidFill>
                <a:latin typeface="Century Gothic" pitchFamily="34" charset="0"/>
                <a:ea typeface="Century Gothic" pitchFamily="34" charset="0"/>
                <a:cs typeface="Century Gothic" pitchFamily="34" charset="0"/>
              </a:rPr>
              <a:t>vs. </a:t>
            </a:r>
            <a:r>
              <a:rPr lang="en-US" sz="2800" b="1" dirty="0">
                <a:solidFill>
                  <a:srgbClr val="00245D"/>
                </a:solidFill>
                <a:latin typeface="Century Gothic" pitchFamily="34" charset="0"/>
                <a:ea typeface="Century Gothic" pitchFamily="34" charset="0"/>
                <a:cs typeface="Century Gothic" pitchFamily="34" charset="0"/>
              </a:rPr>
              <a:t>Substantive Safety</a:t>
            </a:r>
          </a:p>
        </p:txBody>
      </p:sp>
      <p:sp>
        <p:nvSpPr>
          <p:cNvPr id="38918" name="Slide Number Placeholder 3"/>
          <p:cNvSpPr txBox="1">
            <a:spLocks/>
          </p:cNvSpPr>
          <p:nvPr/>
        </p:nvSpPr>
        <p:spPr bwMode="auto">
          <a:xfrm>
            <a:off x="8686800" y="6388100"/>
            <a:ext cx="4064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2800">
                <a:solidFill>
                  <a:schemeClr val="accent1"/>
                </a:solidFill>
                <a:latin typeface="Century Gothic" pitchFamily="34" charset="0"/>
                <a:ea typeface="Century Gothic" pitchFamily="34" charset="0"/>
                <a:cs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ea typeface="Century Gothic" pitchFamily="34" charset="0"/>
                <a:cs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ea typeface="Century Gothic" pitchFamily="34" charset="0"/>
                <a:cs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ea typeface="Century Gothic" pitchFamily="34" charset="0"/>
                <a:cs typeface="Century Gothic"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entury Gothic" pitchFamily="34" charset="0"/>
                <a:ea typeface="Century Gothic" pitchFamily="34" charset="0"/>
                <a:cs typeface="Century Gothic" pitchFamily="34" charset="0"/>
              </a:defRPr>
            </a:lvl9pPr>
          </a:lstStyle>
          <a:p>
            <a:pPr defTabSz="457200" eaLnBrk="1" fontAlgn="base" hangingPunct="1">
              <a:spcBef>
                <a:spcPct val="0"/>
              </a:spcBef>
              <a:spcAft>
                <a:spcPct val="0"/>
              </a:spcAft>
              <a:buFontTx/>
              <a:buNone/>
            </a:pPr>
            <a:fld id="{E3063E05-3E06-47FE-A153-5657B84EB1BF}" type="slidenum">
              <a:rPr lang="en-US" altLang="en-US" sz="1000">
                <a:solidFill>
                  <a:prstClr val="white"/>
                </a:solidFill>
                <a:latin typeface="Arial" pitchFamily="34" charset="0"/>
                <a:cs typeface="Arial" pitchFamily="34" charset="0"/>
              </a:rPr>
              <a:pPr defTabSz="457200" eaLnBrk="1" fontAlgn="base" hangingPunct="1">
                <a:spcBef>
                  <a:spcPct val="0"/>
                </a:spcBef>
                <a:spcAft>
                  <a:spcPct val="0"/>
                </a:spcAft>
                <a:buFontTx/>
                <a:buNone/>
              </a:pPr>
              <a:t>5</a:t>
            </a:fld>
            <a:endParaRPr lang="en-US" altLang="en-US" sz="1000">
              <a:solidFill>
                <a:prstClr val="white"/>
              </a:solidFill>
              <a:latin typeface="Arial" pitchFamily="34" charset="0"/>
              <a:cs typeface="Arial" pitchFamily="34" charset="0"/>
            </a:endParaRPr>
          </a:p>
        </p:txBody>
      </p:sp>
      <p:grpSp>
        <p:nvGrpSpPr>
          <p:cNvPr id="13" name="Group 12"/>
          <p:cNvGrpSpPr/>
          <p:nvPr/>
        </p:nvGrpSpPr>
        <p:grpSpPr>
          <a:xfrm>
            <a:off x="1654175" y="1333939"/>
            <a:ext cx="6477000" cy="3170237"/>
            <a:chOff x="1600200" y="1706563"/>
            <a:chExt cx="6477000" cy="3170237"/>
          </a:xfrm>
        </p:grpSpPr>
        <p:cxnSp>
          <p:nvCxnSpPr>
            <p:cNvPr id="3" name="Straight Connector 2"/>
            <p:cNvCxnSpPr/>
            <p:nvPr/>
          </p:nvCxnSpPr>
          <p:spPr>
            <a:xfrm>
              <a:off x="1600200" y="2438400"/>
              <a:ext cx="3505200" cy="0"/>
            </a:xfrm>
            <a:prstGeom prst="line">
              <a:avLst/>
            </a:prstGeom>
            <a:ln w="38100">
              <a:solidFill>
                <a:srgbClr val="00B050"/>
              </a:solidFill>
            </a:ln>
            <a:effectLst>
              <a:outerShdw blurRad="38100" dist="30000" dir="5400000" rotWithShape="0">
                <a:schemeClr val="bg1">
                  <a:alpha val="45000"/>
                </a:scheme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105400" y="2438400"/>
              <a:ext cx="0" cy="2438400"/>
            </a:xfrm>
            <a:prstGeom prst="line">
              <a:avLst/>
            </a:prstGeom>
            <a:ln w="38100">
              <a:solidFill>
                <a:srgbClr val="00B050"/>
              </a:solidFill>
            </a:ln>
            <a:effectLst>
              <a:outerShdw blurRad="38100" dist="30000" dir="5400000" rotWithShape="0">
                <a:schemeClr val="bg1">
                  <a:alpha val="45000"/>
                </a:schemeClr>
              </a:outerShdw>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105400" y="4876800"/>
              <a:ext cx="2971800" cy="0"/>
            </a:xfrm>
            <a:prstGeom prst="line">
              <a:avLst/>
            </a:prstGeom>
            <a:ln w="38100">
              <a:solidFill>
                <a:srgbClr val="00B050"/>
              </a:solidFill>
            </a:ln>
            <a:effectLst>
              <a:outerShdw blurRad="38100" dist="30000" dir="5400000" rotWithShape="0">
                <a:schemeClr val="bg1">
                  <a:alpha val="45000"/>
                </a:schemeClr>
              </a:outerShdw>
            </a:effectLst>
          </p:spPr>
          <p:style>
            <a:lnRef idx="2">
              <a:schemeClr val="accent1"/>
            </a:lnRef>
            <a:fillRef idx="0">
              <a:schemeClr val="accent1"/>
            </a:fillRef>
            <a:effectRef idx="1">
              <a:schemeClr val="accent1"/>
            </a:effectRef>
            <a:fontRef idx="minor">
              <a:schemeClr val="tx1"/>
            </a:fontRef>
          </p:style>
        </p:cxnSp>
        <p:sp>
          <p:nvSpPr>
            <p:cNvPr id="12" name="Isosceles Triangle 11"/>
            <p:cNvSpPr/>
            <p:nvPr/>
          </p:nvSpPr>
          <p:spPr>
            <a:xfrm rot="3000000" flipV="1">
              <a:off x="5441107" y="1594558"/>
              <a:ext cx="114299" cy="1066800"/>
            </a:xfrm>
            <a:prstGeom prst="triangle">
              <a:avLst/>
            </a:prstGeom>
            <a:solidFill>
              <a:srgbClr val="00B050"/>
            </a:solidFill>
            <a:ln>
              <a:solidFill>
                <a:srgbClr val="00B050"/>
              </a:solidFill>
            </a:ln>
            <a:effectLst>
              <a:outerShdw blurRad="38100" dist="30000" dir="5400000" rotWithShape="0">
                <a:schemeClr val="bg1">
                  <a:alpha val="4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829300" y="1706563"/>
              <a:ext cx="1919288" cy="400110"/>
            </a:xfrm>
            <a:prstGeom prst="rect">
              <a:avLst/>
            </a:prstGeom>
            <a:solidFill>
              <a:srgbClr val="00B050"/>
            </a:solidFill>
          </p:spPr>
          <p:txBody>
            <a:bodyPr wrap="square" rtlCol="0">
              <a:spAutoFit/>
            </a:bodyPr>
            <a:lstStyle/>
            <a:p>
              <a:pPr algn="ctr"/>
              <a:r>
                <a:rPr lang="en-US" sz="2000" b="1" dirty="0" smtClean="0">
                  <a:solidFill>
                    <a:schemeClr val="bg1"/>
                  </a:solidFill>
                </a:rPr>
                <a:t>Nominal Safety</a:t>
              </a:r>
              <a:endParaRPr lang="en-US" sz="2000" b="1" dirty="0">
                <a:solidFill>
                  <a:schemeClr val="bg1"/>
                </a:solidFill>
              </a:endParaRPr>
            </a:p>
          </p:txBody>
        </p:sp>
      </p:grpSp>
      <p:grpSp>
        <p:nvGrpSpPr>
          <p:cNvPr id="19" name="Group 18"/>
          <p:cNvGrpSpPr/>
          <p:nvPr/>
        </p:nvGrpSpPr>
        <p:grpSpPr>
          <a:xfrm>
            <a:off x="1847221" y="1159614"/>
            <a:ext cx="6213932" cy="3163330"/>
            <a:chOff x="1793246" y="1532238"/>
            <a:chExt cx="6213932" cy="3163330"/>
          </a:xfrm>
        </p:grpSpPr>
        <p:sp>
          <p:nvSpPr>
            <p:cNvPr id="16" name="Freeform 15"/>
            <p:cNvSpPr/>
            <p:nvPr/>
          </p:nvSpPr>
          <p:spPr>
            <a:xfrm>
              <a:off x="2804984" y="1532238"/>
              <a:ext cx="5202194" cy="3163330"/>
            </a:xfrm>
            <a:custGeom>
              <a:avLst/>
              <a:gdLst>
                <a:gd name="connsiteX0" fmla="*/ 0 w 5202194"/>
                <a:gd name="connsiteY0" fmla="*/ 0 h 3163330"/>
                <a:gd name="connsiteX1" fmla="*/ 457200 w 5202194"/>
                <a:gd name="connsiteY1" fmla="*/ 914400 h 3163330"/>
                <a:gd name="connsiteX2" fmla="*/ 1297459 w 5202194"/>
                <a:gd name="connsiteY2" fmla="*/ 1791730 h 3163330"/>
                <a:gd name="connsiteX3" fmla="*/ 2372497 w 5202194"/>
                <a:gd name="connsiteY3" fmla="*/ 2347784 h 3163330"/>
                <a:gd name="connsiteX4" fmla="*/ 3756454 w 5202194"/>
                <a:gd name="connsiteY4" fmla="*/ 2817340 h 3163330"/>
                <a:gd name="connsiteX5" fmla="*/ 5202194 w 5202194"/>
                <a:gd name="connsiteY5" fmla="*/ 3163330 h 316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194" h="3163330">
                  <a:moveTo>
                    <a:pt x="0" y="0"/>
                  </a:moveTo>
                  <a:cubicBezTo>
                    <a:pt x="120478" y="307889"/>
                    <a:pt x="240957" y="615778"/>
                    <a:pt x="457200" y="914400"/>
                  </a:cubicBezTo>
                  <a:cubicBezTo>
                    <a:pt x="673443" y="1213022"/>
                    <a:pt x="978243" y="1552833"/>
                    <a:pt x="1297459" y="1791730"/>
                  </a:cubicBezTo>
                  <a:cubicBezTo>
                    <a:pt x="1616675" y="2030627"/>
                    <a:pt x="1962665" y="2176849"/>
                    <a:pt x="2372497" y="2347784"/>
                  </a:cubicBezTo>
                  <a:cubicBezTo>
                    <a:pt x="2782329" y="2518719"/>
                    <a:pt x="3284838" y="2681416"/>
                    <a:pt x="3756454" y="2817340"/>
                  </a:cubicBezTo>
                  <a:cubicBezTo>
                    <a:pt x="4228070" y="2953264"/>
                    <a:pt x="4715132" y="3058297"/>
                    <a:pt x="5202194" y="3163330"/>
                  </a:cubicBezTo>
                </a:path>
              </a:pathLst>
            </a:custGeom>
            <a:noFill/>
            <a:ln w="38100">
              <a:solidFill>
                <a:srgbClr val="FFC000"/>
              </a:solidFill>
            </a:ln>
            <a:effectLst>
              <a:outerShdw blurRad="38100" dist="30000" dir="5400000" rotWithShape="0">
                <a:schemeClr val="bg1">
                  <a:alpha val="4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rot="2460000">
              <a:off x="3858536" y="3256216"/>
              <a:ext cx="152400" cy="838200"/>
            </a:xfrm>
            <a:prstGeom prst="triangle">
              <a:avLst/>
            </a:prstGeom>
            <a:solidFill>
              <a:srgbClr val="FFC000"/>
            </a:solidFill>
            <a:ln>
              <a:noFill/>
            </a:ln>
            <a:effectLst>
              <a:outerShdw blurRad="38100" dist="30000" dir="5400000" rotWithShape="0">
                <a:schemeClr val="bg1">
                  <a:alpha val="4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793246" y="3887718"/>
              <a:ext cx="2153154" cy="400110"/>
            </a:xfrm>
            <a:prstGeom prst="rect">
              <a:avLst/>
            </a:prstGeom>
            <a:solidFill>
              <a:srgbClr val="FFC000"/>
            </a:solidFill>
          </p:spPr>
          <p:txBody>
            <a:bodyPr wrap="none" rtlCol="0">
              <a:spAutoFit/>
            </a:bodyPr>
            <a:lstStyle/>
            <a:p>
              <a:pPr algn="ctr"/>
              <a:r>
                <a:rPr lang="en-US" sz="2000" b="1" dirty="0" smtClean="0">
                  <a:solidFill>
                    <a:schemeClr val="bg1"/>
                  </a:solidFill>
                </a:rPr>
                <a:t>Substantive Safety</a:t>
              </a:r>
              <a:endParaRPr lang="en-US" sz="2000" b="1" dirty="0">
                <a:solidFill>
                  <a:schemeClr val="bg1"/>
                </a:solidFill>
              </a:endParaRPr>
            </a:p>
          </p:txBody>
        </p:sp>
      </p:grpSp>
    </p:spTree>
    <p:extLst>
      <p:ext uri="{BB962C8B-B14F-4D97-AF65-F5344CB8AC3E}">
        <p14:creationId xmlns:p14="http://schemas.microsoft.com/office/powerpoint/2010/main" val="89133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sz="2000" dirty="0" smtClean="0"/>
              <a:t>(5/</a:t>
            </a:r>
            <a:r>
              <a:rPr lang="en-US" sz="2000" dirty="0"/>
              <a:t>5)</a:t>
            </a:r>
            <a:r>
              <a:rPr lang="en-US" dirty="0" smtClean="0"/>
              <a:t> </a:t>
            </a:r>
            <a:endParaRPr lang="en-US" dirty="0"/>
          </a:p>
        </p:txBody>
      </p:sp>
      <p:sp>
        <p:nvSpPr>
          <p:cNvPr id="3" name="Content Placeholder 2"/>
          <p:cNvSpPr>
            <a:spLocks noGrp="1"/>
          </p:cNvSpPr>
          <p:nvPr>
            <p:ph idx="1"/>
          </p:nvPr>
        </p:nvSpPr>
        <p:spPr>
          <a:xfrm>
            <a:off x="838200" y="1905000"/>
            <a:ext cx="8012723" cy="4114800"/>
          </a:xfrm>
        </p:spPr>
        <p:txBody>
          <a:bodyPr/>
          <a:lstStyle/>
          <a:p>
            <a:r>
              <a:rPr lang="en-US" dirty="0" smtClean="0"/>
              <a:t>Estimated costs </a:t>
            </a:r>
          </a:p>
          <a:p>
            <a:pPr lvl="1"/>
            <a:r>
              <a:rPr lang="en-US" dirty="0" smtClean="0"/>
              <a:t>Option 1 	$100,000/mile  10 years</a:t>
            </a:r>
          </a:p>
          <a:p>
            <a:pPr lvl="1"/>
            <a:r>
              <a:rPr lang="en-US" dirty="0" smtClean="0"/>
              <a:t>Option 2 	$250,000/mile   20 years</a:t>
            </a:r>
            <a:endParaRPr lang="en-US" altLang="en-US" dirty="0" smtClean="0"/>
          </a:p>
          <a:p>
            <a:r>
              <a:rPr lang="en-US" altLang="en-US" dirty="0" smtClean="0"/>
              <a:t>Cost per crash reduced</a:t>
            </a:r>
          </a:p>
          <a:p>
            <a:pPr lvl="1"/>
            <a:r>
              <a:rPr lang="en-US" altLang="en-US" dirty="0" smtClean="0"/>
              <a:t>C</a:t>
            </a:r>
            <a:r>
              <a:rPr lang="en-US" altLang="en-US" baseline="-25000" dirty="0" smtClean="0"/>
              <a:t>1</a:t>
            </a:r>
            <a:r>
              <a:rPr lang="en-US" dirty="0" smtClean="0"/>
              <a:t>= 100000/[(2.15-2.09)(10)] </a:t>
            </a:r>
            <a:r>
              <a:rPr lang="en-US" dirty="0"/>
              <a:t>= </a:t>
            </a:r>
            <a:r>
              <a:rPr lang="en-US" dirty="0" smtClean="0"/>
              <a:t>$166,478 </a:t>
            </a:r>
            <a:endParaRPr lang="en-US" dirty="0"/>
          </a:p>
          <a:p>
            <a:pPr lvl="1"/>
            <a:r>
              <a:rPr lang="en-US" altLang="en-US" dirty="0"/>
              <a:t>C</a:t>
            </a:r>
            <a:r>
              <a:rPr lang="en-US" altLang="en-US" baseline="-25000" dirty="0" smtClean="0"/>
              <a:t>2</a:t>
            </a:r>
            <a:r>
              <a:rPr lang="en-US" dirty="0" smtClean="0"/>
              <a:t>= </a:t>
            </a:r>
            <a:r>
              <a:rPr lang="en-US" dirty="0"/>
              <a:t>2</a:t>
            </a:r>
            <a:r>
              <a:rPr lang="en-US" dirty="0" smtClean="0"/>
              <a:t>50000/[(2.15-2.09)(20)] = $196,857</a:t>
            </a:r>
          </a:p>
          <a:p>
            <a:pPr marL="457200" lvl="1" indent="0">
              <a:buNone/>
            </a:pPr>
            <a:endParaRPr lang="en-US" dirty="0"/>
          </a:p>
          <a:p>
            <a:pPr lvl="1"/>
            <a:endParaRPr lang="en-US" altLang="en-US" dirty="0" smtClean="0"/>
          </a:p>
          <a:p>
            <a:pPr marL="457200" lvl="1" indent="0">
              <a:buNone/>
            </a:pPr>
            <a:endParaRPr lang="en-US" altLang="en-US" dirty="0"/>
          </a:p>
          <a:p>
            <a:pPr marL="0" indent="0">
              <a:buNone/>
            </a:pPr>
            <a:endParaRPr lang="en-US" dirty="0" smtClean="0"/>
          </a:p>
        </p:txBody>
      </p:sp>
    </p:spTree>
    <p:extLst>
      <p:ext uri="{BB962C8B-B14F-4D97-AF65-F5344CB8AC3E}">
        <p14:creationId xmlns:p14="http://schemas.microsoft.com/office/powerpoint/2010/main" val="273219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Cost-Benefit Analysis</a:t>
            </a:r>
            <a:endParaRPr lang="en-US" dirty="0"/>
          </a:p>
        </p:txBody>
      </p:sp>
      <p:sp>
        <p:nvSpPr>
          <p:cNvPr id="3" name="Content Placeholder 2"/>
          <p:cNvSpPr>
            <a:spLocks noGrp="1"/>
          </p:cNvSpPr>
          <p:nvPr>
            <p:ph idx="1"/>
          </p:nvPr>
        </p:nvSpPr>
        <p:spPr/>
        <p:txBody>
          <a:bodyPr/>
          <a:lstStyle/>
          <a:p>
            <a:r>
              <a:rPr lang="en-US" dirty="0" smtClean="0"/>
              <a:t>Treatment may</a:t>
            </a:r>
          </a:p>
          <a:p>
            <a:pPr lvl="1"/>
            <a:r>
              <a:rPr lang="en-US" dirty="0" smtClean="0"/>
              <a:t>Affect severity</a:t>
            </a:r>
          </a:p>
          <a:p>
            <a:pPr lvl="1"/>
            <a:r>
              <a:rPr lang="en-US" dirty="0" smtClean="0"/>
              <a:t>Not affect number of crashes</a:t>
            </a:r>
          </a:p>
          <a:p>
            <a:r>
              <a:rPr lang="en-US" dirty="0" smtClean="0"/>
              <a:t>Need to estimate crash savings over project lifetime</a:t>
            </a:r>
          </a:p>
          <a:p>
            <a:r>
              <a:rPr lang="en-US" dirty="0" smtClean="0"/>
              <a:t>Cost-Benefit can assist</a:t>
            </a:r>
          </a:p>
          <a:p>
            <a:endParaRPr lang="en-US" dirty="0"/>
          </a:p>
        </p:txBody>
      </p:sp>
    </p:spTree>
    <p:extLst>
      <p:ext uri="{BB962C8B-B14F-4D97-AF65-F5344CB8AC3E}">
        <p14:creationId xmlns:p14="http://schemas.microsoft.com/office/powerpoint/2010/main" val="11301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FHWA Costs per Crash</a:t>
            </a:r>
            <a:endParaRPr lang="en-US" dirty="0"/>
          </a:p>
        </p:txBody>
      </p:sp>
      <p:sp>
        <p:nvSpPr>
          <p:cNvPr id="3" name="Content Placeholder 2"/>
          <p:cNvSpPr>
            <a:spLocks noGrp="1"/>
          </p:cNvSpPr>
          <p:nvPr>
            <p:ph idx="1"/>
          </p:nvPr>
        </p:nvSpPr>
        <p:spPr/>
        <p:txBody>
          <a:bodyPr/>
          <a:lstStyle/>
          <a:p>
            <a:r>
              <a:rPr lang="en-US" dirty="0" smtClean="0"/>
              <a:t>Fatal	</a:t>
            </a:r>
            <a:r>
              <a:rPr lang="en-US" dirty="0"/>
              <a:t>	</a:t>
            </a:r>
            <a:r>
              <a:rPr lang="en-US" dirty="0" smtClean="0"/>
              <a:t>$4,008,900 </a:t>
            </a:r>
            <a:r>
              <a:rPr lang="en-US" dirty="0"/>
              <a:t>	</a:t>
            </a:r>
          </a:p>
          <a:p>
            <a:r>
              <a:rPr lang="en-US" dirty="0" smtClean="0"/>
              <a:t>Injury A </a:t>
            </a:r>
            <a:r>
              <a:rPr lang="en-US" dirty="0"/>
              <a:t>	</a:t>
            </a:r>
            <a:r>
              <a:rPr lang="en-US" dirty="0" smtClean="0"/>
              <a:t>   	   $216,000 </a:t>
            </a:r>
            <a:r>
              <a:rPr lang="en-US" dirty="0"/>
              <a:t>	</a:t>
            </a:r>
          </a:p>
          <a:p>
            <a:r>
              <a:rPr lang="en-US" dirty="0" smtClean="0"/>
              <a:t>Injury B 	</a:t>
            </a:r>
            <a:r>
              <a:rPr lang="en-US" dirty="0"/>
              <a:t>	</a:t>
            </a:r>
            <a:r>
              <a:rPr lang="en-US" dirty="0" smtClean="0"/>
              <a:t>     $79,000</a:t>
            </a:r>
            <a:endParaRPr lang="en-US" dirty="0"/>
          </a:p>
          <a:p>
            <a:r>
              <a:rPr lang="en-US" dirty="0" smtClean="0"/>
              <a:t>Injury C </a:t>
            </a:r>
            <a:r>
              <a:rPr lang="en-US" dirty="0"/>
              <a:t>	</a:t>
            </a:r>
            <a:r>
              <a:rPr lang="en-US" dirty="0" smtClean="0"/>
              <a:t>     	     $44,900</a:t>
            </a:r>
            <a:endParaRPr lang="en-US" dirty="0"/>
          </a:p>
          <a:p>
            <a:r>
              <a:rPr lang="pt-BR" dirty="0"/>
              <a:t>PDO 	</a:t>
            </a:r>
            <a:r>
              <a:rPr lang="pt-BR" dirty="0" smtClean="0"/>
              <a:t>	       $7,400</a:t>
            </a:r>
          </a:p>
          <a:p>
            <a:endParaRPr lang="pt-BR" dirty="0"/>
          </a:p>
          <a:p>
            <a:pPr marL="0" indent="0">
              <a:buNone/>
            </a:pPr>
            <a:r>
              <a:rPr lang="pt-BR" dirty="0" smtClean="0"/>
              <a:t>						</a:t>
            </a:r>
            <a:r>
              <a:rPr lang="pt-BR" sz="1500" dirty="0" smtClean="0"/>
              <a:t>Source:  HSM 2010</a:t>
            </a:r>
            <a:endParaRPr lang="en-US" sz="1500" dirty="0"/>
          </a:p>
        </p:txBody>
      </p:sp>
    </p:spTree>
    <p:extLst>
      <p:ext uri="{BB962C8B-B14F-4D97-AF65-F5344CB8AC3E}">
        <p14:creationId xmlns:p14="http://schemas.microsoft.com/office/powerpoint/2010/main" val="318107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
            <a:ext cx="8229600" cy="884238"/>
          </a:xfrm>
        </p:spPr>
        <p:txBody>
          <a:bodyPr/>
          <a:lstStyle/>
          <a:p>
            <a:r>
              <a:rPr lang="en-US" dirty="0" smtClean="0"/>
              <a:t>Average Crash Cost Estimation</a:t>
            </a:r>
            <a:endParaRPr lang="en-US" dirty="0"/>
          </a:p>
        </p:txBody>
      </p:sp>
      <p:graphicFrame>
        <p:nvGraphicFramePr>
          <p:cNvPr id="4" name="Content Placeholder 3"/>
          <p:cNvGraphicFramePr>
            <a:graphicFrameLocks noGrp="1"/>
          </p:cNvGraphicFramePr>
          <p:nvPr>
            <p:ph idx="1"/>
            <p:extLst/>
          </p:nvPr>
        </p:nvGraphicFramePr>
        <p:xfrm>
          <a:off x="829409" y="1193633"/>
          <a:ext cx="7485179" cy="3566160"/>
        </p:xfrm>
        <a:graphic>
          <a:graphicData uri="http://schemas.openxmlformats.org/drawingml/2006/table">
            <a:tbl>
              <a:tblPr firstRow="1" bandRow="1">
                <a:effectLst/>
                <a:tableStyleId>{5C22544A-7EE6-4342-B048-85BDC9FD1C3A}</a:tableStyleId>
              </a:tblPr>
              <a:tblGrid>
                <a:gridCol w="2139913">
                  <a:extLst>
                    <a:ext uri="{9D8B030D-6E8A-4147-A177-3AD203B41FA5}">
                      <a16:colId xmlns="" xmlns:a16="http://schemas.microsoft.com/office/drawing/2014/main" val="20000"/>
                    </a:ext>
                  </a:extLst>
                </a:gridCol>
                <a:gridCol w="1811953">
                  <a:extLst>
                    <a:ext uri="{9D8B030D-6E8A-4147-A177-3AD203B41FA5}">
                      <a16:colId xmlns="" xmlns:a16="http://schemas.microsoft.com/office/drawing/2014/main" val="20001"/>
                    </a:ext>
                  </a:extLst>
                </a:gridCol>
                <a:gridCol w="1696699">
                  <a:extLst>
                    <a:ext uri="{9D8B030D-6E8A-4147-A177-3AD203B41FA5}">
                      <a16:colId xmlns="" xmlns:a16="http://schemas.microsoft.com/office/drawing/2014/main" val="20002"/>
                    </a:ext>
                  </a:extLst>
                </a:gridCol>
                <a:gridCol w="1836614">
                  <a:extLst>
                    <a:ext uri="{9D8B030D-6E8A-4147-A177-3AD203B41FA5}">
                      <a16:colId xmlns="" xmlns:a16="http://schemas.microsoft.com/office/drawing/2014/main" val="20003"/>
                    </a:ext>
                  </a:extLst>
                </a:gridCol>
              </a:tblGrid>
              <a:tr h="556846">
                <a:tc>
                  <a:txBody>
                    <a:bodyPr/>
                    <a:lstStyle/>
                    <a:p>
                      <a:pPr algn="ctr"/>
                      <a:r>
                        <a:rPr lang="en-US" sz="2400" dirty="0" smtClean="0">
                          <a:solidFill>
                            <a:schemeClr val="tx1"/>
                          </a:solidFill>
                          <a:latin typeface="Century Gothic"/>
                          <a:cs typeface="Century Gothic"/>
                        </a:rPr>
                        <a:t>Crash Severity</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Distribution</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Cost ($)</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Average Cost ($)</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0"/>
                  </a:ext>
                </a:extLst>
              </a:tr>
              <a:tr h="370840">
                <a:tc>
                  <a:txBody>
                    <a:bodyPr/>
                    <a:lstStyle/>
                    <a:p>
                      <a:r>
                        <a:rPr lang="en-US" sz="2400" dirty="0" smtClean="0">
                          <a:solidFill>
                            <a:schemeClr val="tx1"/>
                          </a:solidFill>
                          <a:latin typeface="Century Gothic"/>
                          <a:cs typeface="Century Gothic"/>
                        </a:rPr>
                        <a:t>Fatal</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0.02</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chemeClr val="tx1"/>
                          </a:solidFill>
                          <a:latin typeface="Century Gothic"/>
                          <a:cs typeface="Century Gothic"/>
                        </a:rPr>
                        <a:t>4,008,900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chemeClr val="tx1"/>
                          </a:solidFill>
                          <a:effectLst/>
                          <a:latin typeface="Century Gothic"/>
                          <a:cs typeface="Century Gothic"/>
                        </a:rPr>
                        <a:t>80,178</a:t>
                      </a:r>
                      <a:endParaRPr lang="en-US" sz="2400" b="0" i="0" u="none" strike="noStrike" dirty="0">
                        <a:solidFill>
                          <a:schemeClr val="tx1"/>
                        </a:solidFill>
                        <a:effectLst/>
                        <a:latin typeface="Century Gothic"/>
                        <a:cs typeface="Century Gothic"/>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1"/>
                  </a:ext>
                </a:extLst>
              </a:tr>
              <a:tr h="370840">
                <a:tc>
                  <a:txBody>
                    <a:bodyPr/>
                    <a:lstStyle/>
                    <a:p>
                      <a:r>
                        <a:rPr lang="en-US" sz="2400" dirty="0" smtClean="0">
                          <a:solidFill>
                            <a:schemeClr val="tx1"/>
                          </a:solidFill>
                          <a:latin typeface="Century Gothic"/>
                          <a:cs typeface="Century Gothic"/>
                        </a:rPr>
                        <a:t>Injury A</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0.05</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chemeClr val="tx1"/>
                          </a:solidFill>
                          <a:latin typeface="Century Gothic"/>
                          <a:cs typeface="Century Gothic"/>
                        </a:rPr>
                        <a:t>216,000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chemeClr val="tx1"/>
                          </a:solidFill>
                          <a:effectLst/>
                          <a:latin typeface="Century Gothic"/>
                          <a:cs typeface="Century Gothic"/>
                        </a:rPr>
                        <a:t>10,800</a:t>
                      </a:r>
                      <a:endParaRPr lang="en-US" sz="2400" b="0" i="0" u="none" strike="noStrike" dirty="0">
                        <a:solidFill>
                          <a:schemeClr val="tx1"/>
                        </a:solidFill>
                        <a:effectLst/>
                        <a:latin typeface="Century Gothic"/>
                        <a:cs typeface="Century Gothic"/>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r>
                        <a:rPr lang="en-US" sz="2400" dirty="0" smtClean="0">
                          <a:solidFill>
                            <a:schemeClr val="tx1"/>
                          </a:solidFill>
                          <a:latin typeface="Century Gothic"/>
                          <a:cs typeface="Century Gothic"/>
                        </a:rPr>
                        <a:t>Injury B</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0.10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chemeClr val="tx1"/>
                          </a:solidFill>
                          <a:latin typeface="Century Gothic"/>
                          <a:cs typeface="Century Gothic"/>
                        </a:rPr>
                        <a:t>79,000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chemeClr val="tx1"/>
                          </a:solidFill>
                          <a:effectLst/>
                          <a:latin typeface="Century Gothic"/>
                          <a:cs typeface="Century Gothic"/>
                        </a:rPr>
                        <a:t>7,900</a:t>
                      </a:r>
                      <a:endParaRPr lang="en-US" sz="2400" b="0" i="0" u="none" strike="noStrike" dirty="0">
                        <a:solidFill>
                          <a:schemeClr val="tx1"/>
                        </a:solidFill>
                        <a:effectLst/>
                        <a:latin typeface="Century Gothic"/>
                        <a:cs typeface="Century Gothic"/>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3"/>
                  </a:ext>
                </a:extLst>
              </a:tr>
              <a:tr h="370840">
                <a:tc>
                  <a:txBody>
                    <a:bodyPr/>
                    <a:lstStyle/>
                    <a:p>
                      <a:r>
                        <a:rPr lang="en-US" sz="2400" dirty="0" smtClean="0">
                          <a:solidFill>
                            <a:schemeClr val="tx1"/>
                          </a:solidFill>
                          <a:latin typeface="Century Gothic"/>
                          <a:cs typeface="Century Gothic"/>
                        </a:rPr>
                        <a:t>Injury C</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0.15</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chemeClr val="tx1"/>
                          </a:solidFill>
                          <a:latin typeface="Century Gothic"/>
                          <a:cs typeface="Century Gothic"/>
                        </a:rPr>
                        <a:t>44,900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chemeClr val="tx1"/>
                          </a:solidFill>
                          <a:effectLst/>
                          <a:latin typeface="Century Gothic"/>
                          <a:cs typeface="Century Gothic"/>
                        </a:rPr>
                        <a:t>6,735</a:t>
                      </a:r>
                      <a:endParaRPr lang="en-US" sz="2400" b="0" i="0" u="none" strike="noStrike" dirty="0">
                        <a:solidFill>
                          <a:schemeClr val="tx1"/>
                        </a:solidFill>
                        <a:effectLst/>
                        <a:latin typeface="Century Gothic"/>
                        <a:cs typeface="Century Gothic"/>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4"/>
                  </a:ext>
                </a:extLst>
              </a:tr>
              <a:tr h="370840">
                <a:tc>
                  <a:txBody>
                    <a:bodyPr/>
                    <a:lstStyle/>
                    <a:p>
                      <a:r>
                        <a:rPr lang="en-US" sz="2400" dirty="0" smtClean="0">
                          <a:solidFill>
                            <a:schemeClr val="tx1"/>
                          </a:solidFill>
                          <a:latin typeface="Century Gothic"/>
                          <a:cs typeface="Century Gothic"/>
                        </a:rPr>
                        <a:t>PDO</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0.68</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chemeClr val="tx1"/>
                          </a:solidFill>
                          <a:latin typeface="Century Gothic"/>
                          <a:cs typeface="Century Gothic"/>
                        </a:rPr>
                        <a:t>7,400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chemeClr val="tx1"/>
                          </a:solidFill>
                          <a:effectLst/>
                          <a:latin typeface="Century Gothic"/>
                          <a:cs typeface="Century Gothic"/>
                        </a:rPr>
                        <a:t>5,032</a:t>
                      </a:r>
                      <a:endParaRPr lang="en-US" sz="2400" b="0" i="0" u="none" strike="noStrike" dirty="0">
                        <a:solidFill>
                          <a:schemeClr val="tx1"/>
                        </a:solidFill>
                        <a:effectLst/>
                        <a:latin typeface="Century Gothic"/>
                        <a:cs typeface="Century Gothic"/>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5"/>
                  </a:ext>
                </a:extLst>
              </a:tr>
              <a:tr h="370840">
                <a:tc>
                  <a:txBody>
                    <a:bodyPr/>
                    <a:lstStyle/>
                    <a:p>
                      <a:pPr algn="r"/>
                      <a:r>
                        <a:rPr lang="en-US" sz="2400" dirty="0" smtClean="0">
                          <a:solidFill>
                            <a:schemeClr val="tx1"/>
                          </a:solidFill>
                          <a:latin typeface="Century Gothic"/>
                          <a:cs typeface="Century Gothic"/>
                        </a:rPr>
                        <a:t>Total</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chemeClr val="tx1"/>
                          </a:solidFill>
                          <a:latin typeface="Century Gothic"/>
                          <a:cs typeface="Century Gothic"/>
                        </a:rPr>
                        <a:t>1.00</a:t>
                      </a:r>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2400" dirty="0">
                        <a:solidFill>
                          <a:schemeClr val="tx1"/>
                        </a:solidFill>
                        <a:latin typeface="Century Gothic"/>
                        <a:cs typeface="Century Gothic"/>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chemeClr val="tx1"/>
                          </a:solidFill>
                          <a:effectLst/>
                          <a:latin typeface="Century Gothic"/>
                          <a:cs typeface="Century Gothic"/>
                        </a:rPr>
                        <a:t>110,645</a:t>
                      </a:r>
                      <a:endParaRPr lang="en-US" sz="2400" b="0" i="0" u="none" strike="noStrike" dirty="0">
                        <a:solidFill>
                          <a:schemeClr val="tx1"/>
                        </a:solidFill>
                        <a:effectLst/>
                        <a:latin typeface="Century Gothic"/>
                        <a:cs typeface="Century Gothic"/>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106399" y="4953000"/>
            <a:ext cx="9004388" cy="461665"/>
          </a:xfrm>
          <a:prstGeom prst="rect">
            <a:avLst/>
          </a:prstGeom>
          <a:noFill/>
        </p:spPr>
        <p:txBody>
          <a:bodyPr wrap="none" rtlCol="0">
            <a:spAutoFit/>
          </a:bodyPr>
          <a:lstStyle/>
          <a:p>
            <a:r>
              <a:rPr lang="en-US" sz="2400" dirty="0" smtClean="0">
                <a:latin typeface="Century Gothic"/>
                <a:cs typeface="Century Gothic"/>
              </a:rPr>
              <a:t>Option 1 monetary gains: (0.06)(110645) = $6,646 per year </a:t>
            </a:r>
            <a:endParaRPr lang="en-US" sz="2400" dirty="0">
              <a:latin typeface="Century Gothic"/>
              <a:cs typeface="Century Gothic"/>
            </a:endParaRPr>
          </a:p>
        </p:txBody>
      </p:sp>
    </p:spTree>
    <p:extLst>
      <p:ext uri="{BB962C8B-B14F-4D97-AF65-F5344CB8AC3E}">
        <p14:creationId xmlns:p14="http://schemas.microsoft.com/office/powerpoint/2010/main" val="139173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#2</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291606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sz="2000" dirty="0" smtClean="0"/>
              <a:t>(1/3)</a:t>
            </a:r>
            <a:endParaRPr lang="en-US" sz="2000" dirty="0"/>
          </a:p>
        </p:txBody>
      </p:sp>
      <p:sp>
        <p:nvSpPr>
          <p:cNvPr id="3" name="Content Placeholder 2"/>
          <p:cNvSpPr>
            <a:spLocks noGrp="1"/>
          </p:cNvSpPr>
          <p:nvPr>
            <p:ph idx="1"/>
          </p:nvPr>
        </p:nvSpPr>
        <p:spPr/>
        <p:txBody>
          <a:bodyPr/>
          <a:lstStyle/>
          <a:p>
            <a:r>
              <a:rPr lang="en-US" dirty="0" smtClean="0"/>
              <a:t>Existing conditions</a:t>
            </a:r>
          </a:p>
          <a:p>
            <a:pPr lvl="1"/>
            <a:r>
              <a:rPr lang="en-US" dirty="0" smtClean="0"/>
              <a:t>AADT 18,000; 2-lane rural road; 10-foot lanes, 2-foot shoulder</a:t>
            </a:r>
          </a:p>
          <a:p>
            <a:r>
              <a:rPr lang="en-US" dirty="0" smtClean="0"/>
              <a:t>Option 1</a:t>
            </a:r>
          </a:p>
          <a:p>
            <a:pPr lvl="1"/>
            <a:r>
              <a:rPr lang="en-US" dirty="0" smtClean="0"/>
              <a:t>12-foot lane; 8-foot shoulder; 2-lane road</a:t>
            </a:r>
          </a:p>
          <a:p>
            <a:r>
              <a:rPr lang="en-US" dirty="0" smtClean="0"/>
              <a:t>Option 2</a:t>
            </a:r>
          </a:p>
          <a:p>
            <a:pPr lvl="1"/>
            <a:r>
              <a:rPr lang="en-US" dirty="0" smtClean="0"/>
              <a:t>12-foot lane; 8-foot shoulder; 4-lane divided</a:t>
            </a:r>
            <a:endParaRPr lang="en-US" dirty="0"/>
          </a:p>
        </p:txBody>
      </p:sp>
    </p:spTree>
    <p:extLst>
      <p:ext uri="{BB962C8B-B14F-4D97-AF65-F5344CB8AC3E}">
        <p14:creationId xmlns:p14="http://schemas.microsoft.com/office/powerpoint/2010/main" val="301028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sz="2000" dirty="0" smtClean="0"/>
              <a:t>(2/3)</a:t>
            </a:r>
            <a:endParaRPr lang="en-US" sz="2000" dirty="0"/>
          </a:p>
        </p:txBody>
      </p:sp>
      <p:graphicFrame>
        <p:nvGraphicFramePr>
          <p:cNvPr id="4" name="Content Placeholder 3"/>
          <p:cNvGraphicFramePr>
            <a:graphicFrameLocks noGrp="1"/>
          </p:cNvGraphicFramePr>
          <p:nvPr>
            <p:ph idx="1"/>
            <p:extLst/>
          </p:nvPr>
        </p:nvGraphicFramePr>
        <p:xfrm>
          <a:off x="838200" y="1905000"/>
          <a:ext cx="6781800" cy="2194560"/>
        </p:xfrm>
        <a:graphic>
          <a:graphicData uri="http://schemas.openxmlformats.org/drawingml/2006/table">
            <a:tbl>
              <a:tblPr firstRow="1" bandRow="1">
                <a:tableStyleId>{5C22544A-7EE6-4342-B048-85BDC9FD1C3A}</a:tableStyleId>
              </a:tblPr>
              <a:tblGrid>
                <a:gridCol w="38100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tblGrid>
              <a:tr h="370840">
                <a:tc>
                  <a:txBody>
                    <a:bodyPr/>
                    <a:lstStyle/>
                    <a:p>
                      <a:pPr algn="ctr"/>
                      <a:r>
                        <a:rPr lang="en-US" sz="3000" dirty="0" smtClean="0">
                          <a:solidFill>
                            <a:schemeClr val="tx1"/>
                          </a:solidFill>
                          <a:latin typeface="Century Gothic"/>
                          <a:cs typeface="Century Gothic"/>
                        </a:rPr>
                        <a:t>Condition</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chemeClr val="tx1"/>
                          </a:solidFill>
                          <a:latin typeface="Century Gothic"/>
                          <a:cs typeface="Century Gothic"/>
                        </a:rPr>
                        <a:t>Crashes</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70840">
                <a:tc>
                  <a:txBody>
                    <a:bodyPr/>
                    <a:lstStyle/>
                    <a:p>
                      <a:r>
                        <a:rPr lang="en-US" sz="3000" dirty="0" smtClean="0">
                          <a:solidFill>
                            <a:schemeClr val="tx1"/>
                          </a:solidFill>
                          <a:latin typeface="Century Gothic"/>
                          <a:cs typeface="Century Gothic"/>
                        </a:rPr>
                        <a:t>Existing</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chemeClr val="tx1"/>
                          </a:solidFill>
                          <a:latin typeface="Century Gothic"/>
                          <a:cs typeface="Century Gothic"/>
                        </a:rPr>
                        <a:t>5.4</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70840">
                <a:tc>
                  <a:txBody>
                    <a:bodyPr/>
                    <a:lstStyle/>
                    <a:p>
                      <a:r>
                        <a:rPr lang="en-US" sz="3000" dirty="0" smtClean="0">
                          <a:solidFill>
                            <a:schemeClr val="tx1"/>
                          </a:solidFill>
                          <a:latin typeface="Century Gothic"/>
                          <a:cs typeface="Century Gothic"/>
                        </a:rPr>
                        <a:t>Option 1</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chemeClr val="tx1"/>
                          </a:solidFill>
                          <a:latin typeface="Century Gothic"/>
                          <a:cs typeface="Century Gothic"/>
                        </a:rPr>
                        <a:t>2.9</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70840">
                <a:tc>
                  <a:txBody>
                    <a:bodyPr/>
                    <a:lstStyle/>
                    <a:p>
                      <a:r>
                        <a:rPr lang="en-US" sz="3000" dirty="0" smtClean="0">
                          <a:solidFill>
                            <a:schemeClr val="tx1"/>
                          </a:solidFill>
                          <a:latin typeface="Century Gothic"/>
                          <a:cs typeface="Century Gothic"/>
                        </a:rPr>
                        <a:t>Option 2</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chemeClr val="tx1"/>
                          </a:solidFill>
                          <a:latin typeface="Century Gothic"/>
                          <a:cs typeface="Century Gothic"/>
                        </a:rPr>
                        <a:t>2.4</a:t>
                      </a:r>
                      <a:endParaRPr lang="en-US" sz="3000" dirty="0">
                        <a:solidFill>
                          <a:schemeClr val="tx1"/>
                        </a:solidFill>
                        <a:latin typeface="Century Gothic"/>
                        <a:cs typeface="Century Gothic"/>
                      </a:endParaRPr>
                    </a:p>
                  </a:txBody>
                  <a:tcPr>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838200" y="4343400"/>
            <a:ext cx="5390788" cy="1477328"/>
          </a:xfrm>
          <a:prstGeom prst="rect">
            <a:avLst/>
          </a:prstGeom>
          <a:noFill/>
        </p:spPr>
        <p:txBody>
          <a:bodyPr wrap="square" rtlCol="0">
            <a:spAutoFit/>
          </a:bodyPr>
          <a:lstStyle/>
          <a:p>
            <a:r>
              <a:rPr lang="en-US" sz="3000" dirty="0" smtClean="0">
                <a:latin typeface="Century Gothic"/>
                <a:cs typeface="Century Gothic"/>
              </a:rPr>
              <a:t>Costs </a:t>
            </a:r>
          </a:p>
          <a:p>
            <a:pPr algn="l"/>
            <a:r>
              <a:rPr lang="en-US" sz="3000" dirty="0" smtClean="0">
                <a:latin typeface="Century Gothic"/>
                <a:cs typeface="Century Gothic"/>
              </a:rPr>
              <a:t>Option 1     $7.2 mil/mile</a:t>
            </a:r>
          </a:p>
          <a:p>
            <a:pPr algn="l"/>
            <a:r>
              <a:rPr lang="en-US" sz="3000" dirty="0" smtClean="0">
                <a:latin typeface="Century Gothic"/>
                <a:cs typeface="Century Gothic"/>
              </a:rPr>
              <a:t>Option 2    $21.5 mil/mile           </a:t>
            </a:r>
            <a:endParaRPr lang="en-US" sz="3000" dirty="0">
              <a:latin typeface="Century Gothic"/>
              <a:cs typeface="Century Gothic"/>
            </a:endParaRPr>
          </a:p>
        </p:txBody>
      </p:sp>
    </p:spTree>
    <p:extLst>
      <p:ext uri="{BB962C8B-B14F-4D97-AF65-F5344CB8AC3E}">
        <p14:creationId xmlns:p14="http://schemas.microsoft.com/office/powerpoint/2010/main" val="4084156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Example					   </a:t>
            </a:r>
            <a:r>
              <a:rPr lang="en-US" sz="2000" dirty="0" smtClean="0"/>
              <a:t>(3/3)</a:t>
            </a:r>
            <a:endParaRPr lang="en-US" sz="2000" dirty="0"/>
          </a:p>
        </p:txBody>
      </p:sp>
      <p:graphicFrame>
        <p:nvGraphicFramePr>
          <p:cNvPr id="27707" name="Group 59"/>
          <p:cNvGraphicFramePr>
            <a:graphicFrameLocks noGrp="1"/>
          </p:cNvGraphicFramePr>
          <p:nvPr>
            <p:ph idx="1"/>
            <p:extLst/>
          </p:nvPr>
        </p:nvGraphicFramePr>
        <p:xfrm>
          <a:off x="386408" y="2592194"/>
          <a:ext cx="8590904" cy="2270832"/>
        </p:xfrm>
        <a:graphic>
          <a:graphicData uri="http://schemas.openxmlformats.org/drawingml/2006/table">
            <a:tbl>
              <a:tblPr/>
              <a:tblGrid>
                <a:gridCol w="3554708">
                  <a:extLst>
                    <a:ext uri="{9D8B030D-6E8A-4147-A177-3AD203B41FA5}">
                      <a16:colId xmlns="" xmlns:a16="http://schemas.microsoft.com/office/drawing/2014/main" val="20000"/>
                    </a:ext>
                  </a:extLst>
                </a:gridCol>
                <a:gridCol w="1487918">
                  <a:extLst>
                    <a:ext uri="{9D8B030D-6E8A-4147-A177-3AD203B41FA5}">
                      <a16:colId xmlns="" xmlns:a16="http://schemas.microsoft.com/office/drawing/2014/main" val="20001"/>
                    </a:ext>
                  </a:extLst>
                </a:gridCol>
                <a:gridCol w="1955305">
                  <a:extLst>
                    <a:ext uri="{9D8B030D-6E8A-4147-A177-3AD203B41FA5}">
                      <a16:colId xmlns="" xmlns:a16="http://schemas.microsoft.com/office/drawing/2014/main" val="20002"/>
                    </a:ext>
                  </a:extLst>
                </a:gridCol>
                <a:gridCol w="1592973">
                  <a:extLst>
                    <a:ext uri="{9D8B030D-6E8A-4147-A177-3AD203B41FA5}">
                      <a16:colId xmlns="" xmlns:a16="http://schemas.microsoft.com/office/drawing/2014/main" val="20003"/>
                    </a:ext>
                  </a:extLst>
                </a:gridCol>
              </a:tblGrid>
              <a:tr h="5792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Cross  Section</a:t>
                      </a:r>
                    </a:p>
                  </a:txBody>
                  <a:tcPr marL="91439" marR="91439" marT="45729" marB="4572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Crashes per Year</a:t>
                      </a:r>
                    </a:p>
                  </a:txBody>
                  <a:tcPr marL="91439" marR="91439" marT="45729" marB="4572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Cost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(millions)</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Miles</a:t>
                      </a:r>
                    </a:p>
                  </a:txBody>
                  <a:tcPr marL="91439" marR="91439" marT="45729" marB="45729"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71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2 Lane, 10 ft L, 2 ft S</a:t>
                      </a:r>
                    </a:p>
                  </a:txBody>
                  <a:tcPr marL="91439" marR="91439"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5.4</a:t>
                      </a:r>
                    </a:p>
                  </a:txBody>
                  <a:tcPr marL="91439" marR="91439"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a:t>
                      </a:r>
                    </a:p>
                  </a:txBody>
                  <a:tcPr marL="91439" marR="91439"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a:t>
                      </a:r>
                    </a:p>
                  </a:txBody>
                  <a:tcPr marL="91439" marR="91439" marT="45729" marB="45729"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371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2 Lane, 12 ft L, 8 ft S </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2.9</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$7.2 </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69.4</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715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4 Lane, 12 ft L, 8 ft S</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2.4</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$21.5</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3399"/>
                          </a:solidFill>
                          <a:effectLst/>
                          <a:latin typeface="Comic Sans MS" pitchFamily="66" charset="0"/>
                        </a:rPr>
                        <a:t>23.3</a:t>
                      </a:r>
                    </a:p>
                  </a:txBody>
                  <a:tcPr marL="91439" marR="91439"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7688" name="TextBox 6"/>
          <p:cNvSpPr txBox="1">
            <a:spLocks noChangeArrowheads="1"/>
          </p:cNvSpPr>
          <p:nvPr/>
        </p:nvSpPr>
        <p:spPr bwMode="auto">
          <a:xfrm>
            <a:off x="457200" y="1752600"/>
            <a:ext cx="80883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500" dirty="0">
                <a:latin typeface="Century Gothic" charset="0"/>
              </a:rPr>
              <a:t>Available budget  $500 m to improve 2 lane roads</a:t>
            </a:r>
            <a:endParaRPr lang="en-US" sz="2500" dirty="0"/>
          </a:p>
        </p:txBody>
      </p:sp>
      <p:grpSp>
        <p:nvGrpSpPr>
          <p:cNvPr id="2" name="Group 10"/>
          <p:cNvGrpSpPr>
            <a:grpSpLocks/>
          </p:cNvGrpSpPr>
          <p:nvPr/>
        </p:nvGrpSpPr>
        <p:grpSpPr bwMode="auto">
          <a:xfrm>
            <a:off x="3033900" y="3936630"/>
            <a:ext cx="5613400" cy="1887538"/>
            <a:chOff x="2585775" y="4149968"/>
            <a:chExt cx="5613678" cy="1887078"/>
          </a:xfrm>
        </p:grpSpPr>
        <p:sp>
          <p:nvSpPr>
            <p:cNvPr id="27691" name="Oval 7"/>
            <p:cNvSpPr>
              <a:spLocks noChangeArrowheads="1"/>
            </p:cNvSpPr>
            <p:nvPr/>
          </p:nvSpPr>
          <p:spPr bwMode="auto">
            <a:xfrm>
              <a:off x="7224764" y="4149968"/>
              <a:ext cx="974689" cy="864157"/>
            </a:xfrm>
            <a:prstGeom prst="ellipse">
              <a:avLst/>
            </a:pr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cxnSp>
          <p:nvCxnSpPr>
            <p:cNvPr id="27692" name="Straight Arrow Connector 9"/>
            <p:cNvCxnSpPr>
              <a:cxnSpLocks noChangeShapeType="1"/>
            </p:cNvCxnSpPr>
            <p:nvPr/>
          </p:nvCxnSpPr>
          <p:spPr bwMode="auto">
            <a:xfrm rot="5400000" flipH="1" flipV="1">
              <a:off x="6692204" y="4963885"/>
              <a:ext cx="743578" cy="622998"/>
            </a:xfrm>
            <a:prstGeom prst="straightConnector1">
              <a:avLst/>
            </a:prstGeom>
            <a:noFill/>
            <a:ln w="2222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27690" name="TextBox 6"/>
            <p:cNvSpPr txBox="1">
              <a:spLocks noChangeArrowheads="1"/>
            </p:cNvSpPr>
            <p:nvPr/>
          </p:nvSpPr>
          <p:spPr bwMode="auto">
            <a:xfrm>
              <a:off x="2585775" y="5560085"/>
              <a:ext cx="4297346" cy="4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500" dirty="0">
                  <a:solidFill>
                    <a:srgbClr val="C00000"/>
                  </a:solidFill>
                  <a:latin typeface="Century Gothic" charset="0"/>
                </a:rPr>
                <a:t>Miles to improve w/$500 m</a:t>
              </a:r>
              <a:endParaRPr lang="en-US" sz="2500" dirty="0">
                <a:solidFill>
                  <a:srgbClr val="C00000"/>
                </a:solidFill>
              </a:endParaRPr>
            </a:p>
          </p:txBody>
        </p:sp>
      </p:grpSp>
    </p:spTree>
    <p:extLst>
      <p:ext uri="{BB962C8B-B14F-4D97-AF65-F5344CB8AC3E}">
        <p14:creationId xmlns:p14="http://schemas.microsoft.com/office/powerpoint/2010/main" val="203026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and Caveats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It’s a model</a:t>
            </a:r>
          </a:p>
          <a:p>
            <a:pPr lvl="1"/>
            <a:r>
              <a:rPr lang="en-US" dirty="0" smtClean="0"/>
              <a:t>Data quality </a:t>
            </a:r>
          </a:p>
          <a:p>
            <a:pPr lvl="1"/>
            <a:r>
              <a:rPr lang="en-US" dirty="0" smtClean="0"/>
              <a:t>Randomness</a:t>
            </a:r>
          </a:p>
          <a:p>
            <a:r>
              <a:rPr lang="en-US" dirty="0" smtClean="0"/>
              <a:t>CMF effect</a:t>
            </a:r>
          </a:p>
          <a:p>
            <a:pPr lvl="1"/>
            <a:r>
              <a:rPr lang="en-US" dirty="0" smtClean="0"/>
              <a:t>Multiplicative</a:t>
            </a:r>
          </a:p>
          <a:p>
            <a:pPr lvl="1"/>
            <a:r>
              <a:rPr lang="en-US" dirty="0" smtClean="0"/>
              <a:t>Number of CMFs</a:t>
            </a:r>
          </a:p>
          <a:p>
            <a:pPr lvl="1"/>
            <a:r>
              <a:rPr lang="en-US" dirty="0" smtClean="0"/>
              <a:t>Under review and evaluation</a:t>
            </a:r>
          </a:p>
          <a:p>
            <a:pPr lvl="1"/>
            <a:r>
              <a:rPr lang="en-US" dirty="0" smtClean="0"/>
              <a:t>Crash type and severity</a:t>
            </a:r>
          </a:p>
          <a:p>
            <a:r>
              <a:rPr lang="en-US" dirty="0" smtClean="0"/>
              <a:t>Judgment</a:t>
            </a:r>
          </a:p>
          <a:p>
            <a:pPr lvl="1"/>
            <a:r>
              <a:rPr lang="en-US" dirty="0" smtClean="0"/>
              <a:t>Understand strengths and weaknesses</a:t>
            </a:r>
            <a:endParaRPr lang="en-US" dirty="0"/>
          </a:p>
        </p:txBody>
      </p:sp>
    </p:spTree>
    <p:extLst>
      <p:ext uri="{BB962C8B-B14F-4D97-AF65-F5344CB8AC3E}">
        <p14:creationId xmlns:p14="http://schemas.microsoft.com/office/powerpoint/2010/main" val="10159463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nstam2\Local Settings\Temp\Temporary Internet Files\Content.IE5\J5T0G1X7\MC90007871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60967" y="1896029"/>
            <a:ext cx="1622066" cy="39343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150935" y="3950677"/>
            <a:ext cx="3859090" cy="2031325"/>
          </a:xfrm>
          <a:prstGeom prst="rect">
            <a:avLst/>
          </a:prstGeom>
          <a:noFill/>
        </p:spPr>
        <p:txBody>
          <a:bodyPr wrap="square" rtlCol="0">
            <a:spAutoFit/>
          </a:bodyPr>
          <a:lstStyle/>
          <a:p>
            <a:r>
              <a:rPr lang="en-US" i="1" dirty="0" smtClean="0"/>
              <a:t>Michael </a:t>
            </a:r>
            <a:r>
              <a:rPr lang="en-US" i="1" dirty="0"/>
              <a:t>Vaughn, PE</a:t>
            </a:r>
          </a:p>
          <a:p>
            <a:r>
              <a:rPr lang="en-US" i="1" u="sng" dirty="0" smtClean="0">
                <a:hlinkClick r:id="rId3" tooltip="mailto:Mike.Vaughn@ky.gov&#10;blocked::mailto:Mike.Vaughn@ky.gov"/>
              </a:rPr>
              <a:t>Mike.Vaughn@ky.gov</a:t>
            </a:r>
            <a:endParaRPr lang="en-US" i="1" u="sng" dirty="0" smtClean="0"/>
          </a:p>
          <a:p>
            <a:r>
              <a:rPr lang="en-US" i="1" dirty="0"/>
              <a:t>(502) 782-4923</a:t>
            </a:r>
          </a:p>
          <a:p>
            <a:r>
              <a:rPr lang="en-US" i="1" dirty="0" smtClean="0"/>
              <a:t>Highway </a:t>
            </a:r>
            <a:r>
              <a:rPr lang="en-US" i="1" dirty="0"/>
              <a:t>Safety Improvement Program</a:t>
            </a:r>
          </a:p>
          <a:p>
            <a:r>
              <a:rPr lang="en-US" i="1" dirty="0"/>
              <a:t>Division of Traffic Operations</a:t>
            </a:r>
          </a:p>
          <a:p>
            <a:r>
              <a:rPr lang="en-US" i="1" dirty="0"/>
              <a:t>Kentucky Transportation Cabinet</a:t>
            </a:r>
          </a:p>
          <a:p>
            <a:r>
              <a:rPr lang="en-US" i="1" dirty="0"/>
              <a:t>  </a:t>
            </a:r>
            <a:endParaRPr lang="en-US" dirty="0"/>
          </a:p>
        </p:txBody>
      </p:sp>
      <p:sp>
        <p:nvSpPr>
          <p:cNvPr id="5" name="TextBox 4"/>
          <p:cNvSpPr txBox="1"/>
          <p:nvPr/>
        </p:nvSpPr>
        <p:spPr>
          <a:xfrm flipH="1">
            <a:off x="5133975" y="277511"/>
            <a:ext cx="3859090" cy="2031325"/>
          </a:xfrm>
          <a:prstGeom prst="rect">
            <a:avLst/>
          </a:prstGeom>
          <a:noFill/>
        </p:spPr>
        <p:txBody>
          <a:bodyPr wrap="square" rtlCol="0">
            <a:spAutoFit/>
          </a:bodyPr>
          <a:lstStyle/>
          <a:p>
            <a:pPr algn="r"/>
            <a:r>
              <a:rPr lang="en-US" i="1" dirty="0" smtClean="0"/>
              <a:t>Eric Green, </a:t>
            </a:r>
            <a:r>
              <a:rPr lang="en-US" i="1" dirty="0"/>
              <a:t>PE</a:t>
            </a:r>
          </a:p>
          <a:p>
            <a:pPr algn="r"/>
            <a:r>
              <a:rPr lang="en-US" i="1" u="sng" dirty="0" smtClean="0">
                <a:hlinkClick r:id="rId4"/>
              </a:rPr>
              <a:t>Eric.green@uky.edu</a:t>
            </a:r>
            <a:r>
              <a:rPr lang="en-US" i="1" u="sng" dirty="0" smtClean="0"/>
              <a:t> </a:t>
            </a:r>
          </a:p>
          <a:p>
            <a:pPr algn="r"/>
            <a:r>
              <a:rPr lang="en-US" i="1" dirty="0" smtClean="0"/>
              <a:t>(859) 257-2680</a:t>
            </a:r>
            <a:endParaRPr lang="en-US" i="1" dirty="0"/>
          </a:p>
          <a:p>
            <a:pPr algn="r"/>
            <a:r>
              <a:rPr lang="en-US" i="1" dirty="0" smtClean="0"/>
              <a:t>Research Engineer</a:t>
            </a:r>
            <a:endParaRPr lang="en-US" i="1" dirty="0"/>
          </a:p>
          <a:p>
            <a:pPr algn="r"/>
            <a:r>
              <a:rPr lang="en-US" i="1" dirty="0" smtClean="0"/>
              <a:t>Traffic and Safety</a:t>
            </a:r>
            <a:endParaRPr lang="en-US" i="1" dirty="0"/>
          </a:p>
          <a:p>
            <a:pPr algn="r"/>
            <a:r>
              <a:rPr lang="en-US" i="1" dirty="0"/>
              <a:t>Kentucky Transportation </a:t>
            </a:r>
            <a:r>
              <a:rPr lang="en-US" i="1" dirty="0" smtClean="0"/>
              <a:t>Center</a:t>
            </a:r>
            <a:endParaRPr lang="en-US" i="1" dirty="0"/>
          </a:p>
          <a:p>
            <a:pPr algn="r"/>
            <a:r>
              <a:rPr lang="en-US" i="1" dirty="0"/>
              <a:t>  </a:t>
            </a:r>
            <a:endParaRPr lang="en-US" dirty="0"/>
          </a:p>
        </p:txBody>
      </p:sp>
    </p:spTree>
    <p:extLst>
      <p:ext uri="{BB962C8B-B14F-4D97-AF65-F5344CB8AC3E}">
        <p14:creationId xmlns:p14="http://schemas.microsoft.com/office/powerpoint/2010/main" val="94882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5800" y="1595306"/>
            <a:ext cx="7674864" cy="3738694"/>
          </a:xfrm>
          <a:prstGeom prst="rect">
            <a:avLst/>
          </a:prstGeom>
        </p:spPr>
      </p:pic>
      <p:sp>
        <p:nvSpPr>
          <p:cNvPr id="7" name="TextBox 6"/>
          <p:cNvSpPr txBox="1"/>
          <p:nvPr/>
        </p:nvSpPr>
        <p:spPr>
          <a:xfrm>
            <a:off x="6950964" y="4980627"/>
            <a:ext cx="2819400" cy="1015663"/>
          </a:xfrm>
          <a:prstGeom prst="rect">
            <a:avLst/>
          </a:prstGeom>
          <a:noFill/>
        </p:spPr>
        <p:txBody>
          <a:bodyPr wrap="square" rtlCol="0">
            <a:spAutoFit/>
          </a:bodyPr>
          <a:lstStyle/>
          <a:p>
            <a:r>
              <a:rPr lang="en-US" sz="6000" dirty="0" smtClean="0"/>
              <a:t>YES!!</a:t>
            </a:r>
            <a:endParaRPr lang="en-US" sz="6000" dirty="0"/>
          </a:p>
        </p:txBody>
      </p:sp>
      <p:sp>
        <p:nvSpPr>
          <p:cNvPr id="5" name="TextBox 4"/>
          <p:cNvSpPr txBox="1"/>
          <p:nvPr/>
        </p:nvSpPr>
        <p:spPr>
          <a:xfrm>
            <a:off x="152400" y="228600"/>
            <a:ext cx="8915400" cy="1421928"/>
          </a:xfrm>
          <a:prstGeom prst="rect">
            <a:avLst/>
          </a:prstGeom>
          <a:noFill/>
        </p:spPr>
        <p:txBody>
          <a:bodyPr wrap="square" rtlCol="0">
            <a:spAutoFit/>
          </a:bodyPr>
          <a:lstStyle/>
          <a:p>
            <a:pPr algn="ctr">
              <a:lnSpc>
                <a:spcPct val="80000"/>
              </a:lnSpc>
              <a:spcBef>
                <a:spcPts val="700"/>
              </a:spcBef>
              <a:buClr>
                <a:schemeClr val="accent2"/>
              </a:buClr>
              <a:buSzPct val="60000"/>
            </a:pPr>
            <a:r>
              <a:rPr lang="en-US" sz="3600" u="sng" dirty="0" smtClean="0">
                <a:solidFill>
                  <a:srgbClr val="00245D"/>
                </a:solidFill>
                <a:latin typeface="Calibri" panose="020F0502020204030204" pitchFamily="34" charset="0"/>
              </a:rPr>
              <a:t>Should</a:t>
            </a:r>
            <a:r>
              <a:rPr lang="en-US" sz="3600" dirty="0" smtClean="0">
                <a:solidFill>
                  <a:srgbClr val="00245D"/>
                </a:solidFill>
                <a:latin typeface="Calibri" panose="020F0502020204030204" pitchFamily="34" charset="0"/>
              </a:rPr>
              <a:t> we </a:t>
            </a:r>
            <a:r>
              <a:rPr lang="en-US" sz="3600" dirty="0">
                <a:solidFill>
                  <a:srgbClr val="00245D"/>
                </a:solidFill>
                <a:latin typeface="Calibri" panose="020F0502020204030204" pitchFamily="34" charset="0"/>
              </a:rPr>
              <a:t>know </a:t>
            </a:r>
            <a:r>
              <a:rPr lang="en-US" sz="3600" dirty="0" smtClean="0">
                <a:solidFill>
                  <a:srgbClr val="00245D"/>
                </a:solidFill>
                <a:latin typeface="Calibri" panose="020F0502020204030204" pitchFamily="34" charset="0"/>
              </a:rPr>
              <a:t>the differences in safety performance for these alternatives before </a:t>
            </a:r>
            <a:r>
              <a:rPr lang="en-US" sz="3600" dirty="0">
                <a:solidFill>
                  <a:srgbClr val="00245D"/>
                </a:solidFill>
                <a:latin typeface="Calibri" panose="020F0502020204030204" pitchFamily="34" charset="0"/>
              </a:rPr>
              <a:t>investing millions of taxpayer dollars?</a:t>
            </a:r>
          </a:p>
        </p:txBody>
      </p:sp>
      <p:sp>
        <p:nvSpPr>
          <p:cNvPr id="8" name="TextBox 7"/>
          <p:cNvSpPr txBox="1"/>
          <p:nvPr/>
        </p:nvSpPr>
        <p:spPr>
          <a:xfrm>
            <a:off x="152400" y="228600"/>
            <a:ext cx="8915400" cy="1421928"/>
          </a:xfrm>
          <a:prstGeom prst="rect">
            <a:avLst/>
          </a:prstGeom>
          <a:noFill/>
        </p:spPr>
        <p:txBody>
          <a:bodyPr wrap="square" rtlCol="0">
            <a:spAutoFit/>
          </a:bodyPr>
          <a:lstStyle/>
          <a:p>
            <a:pPr algn="ctr">
              <a:lnSpc>
                <a:spcPct val="80000"/>
              </a:lnSpc>
              <a:spcBef>
                <a:spcPts val="700"/>
              </a:spcBef>
              <a:buClr>
                <a:schemeClr val="accent2"/>
              </a:buClr>
              <a:buSzPct val="60000"/>
            </a:pPr>
            <a:r>
              <a:rPr lang="en-US" sz="3200" dirty="0">
                <a:solidFill>
                  <a:srgbClr val="00245D"/>
                </a:solidFill>
                <a:latin typeface="Calibri" panose="020F0502020204030204" pitchFamily="34" charset="0"/>
              </a:rPr>
              <a:t> </a:t>
            </a:r>
            <a:r>
              <a:rPr lang="en-US" sz="3600" dirty="0">
                <a:solidFill>
                  <a:srgbClr val="00245D"/>
                </a:solidFill>
                <a:latin typeface="Calibri" panose="020F0502020204030204" pitchFamily="34" charset="0"/>
              </a:rPr>
              <a:t> </a:t>
            </a:r>
            <a:r>
              <a:rPr lang="en-US" sz="3600" u="sng" dirty="0" smtClean="0">
                <a:solidFill>
                  <a:srgbClr val="00245D"/>
                </a:solidFill>
                <a:latin typeface="Calibri" panose="020F0502020204030204" pitchFamily="34" charset="0"/>
              </a:rPr>
              <a:t>CAN</a:t>
            </a:r>
            <a:r>
              <a:rPr lang="en-US" sz="3600" dirty="0" smtClean="0">
                <a:solidFill>
                  <a:srgbClr val="00245D"/>
                </a:solidFill>
                <a:latin typeface="Calibri" panose="020F0502020204030204" pitchFamily="34" charset="0"/>
              </a:rPr>
              <a:t> </a:t>
            </a:r>
            <a:r>
              <a:rPr lang="en-US" sz="3100" dirty="0" smtClean="0">
                <a:solidFill>
                  <a:srgbClr val="00245D"/>
                </a:solidFill>
                <a:latin typeface="Calibri" panose="020F0502020204030204" pitchFamily="34" charset="0"/>
              </a:rPr>
              <a:t>  </a:t>
            </a:r>
            <a:r>
              <a:rPr lang="en-US" sz="3600" dirty="0" smtClean="0">
                <a:solidFill>
                  <a:srgbClr val="00245D"/>
                </a:solidFill>
                <a:latin typeface="Calibri" panose="020F0502020204030204" pitchFamily="34" charset="0"/>
              </a:rPr>
              <a:t> we </a:t>
            </a:r>
            <a:r>
              <a:rPr lang="en-US" sz="3600" dirty="0">
                <a:solidFill>
                  <a:srgbClr val="00245D"/>
                </a:solidFill>
                <a:latin typeface="Calibri" panose="020F0502020204030204" pitchFamily="34" charset="0"/>
              </a:rPr>
              <a:t>know </a:t>
            </a:r>
            <a:r>
              <a:rPr lang="en-US" sz="3600" dirty="0" smtClean="0">
                <a:solidFill>
                  <a:srgbClr val="00245D"/>
                </a:solidFill>
                <a:latin typeface="Calibri" panose="020F0502020204030204" pitchFamily="34" charset="0"/>
              </a:rPr>
              <a:t>the differences in safety performance for these alternatives before </a:t>
            </a:r>
            <a:r>
              <a:rPr lang="en-US" sz="3600" dirty="0">
                <a:solidFill>
                  <a:srgbClr val="00245D"/>
                </a:solidFill>
                <a:latin typeface="Calibri" panose="020F0502020204030204" pitchFamily="34" charset="0"/>
              </a:rPr>
              <a:t>investing millions of taxpayer dollars?</a:t>
            </a:r>
          </a:p>
        </p:txBody>
      </p:sp>
    </p:spTree>
    <p:extLst>
      <p:ext uri="{BB962C8B-B14F-4D97-AF65-F5344CB8AC3E}">
        <p14:creationId xmlns:p14="http://schemas.microsoft.com/office/powerpoint/2010/main" val="139658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5"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r>
              <a:rPr lang="en-US" dirty="0" smtClean="0"/>
              <a:t>Highway Safety Manual</a:t>
            </a:r>
            <a:endParaRPr lang="en-US" dirty="0"/>
          </a:p>
        </p:txBody>
      </p:sp>
      <p:sp>
        <p:nvSpPr>
          <p:cNvPr id="3" name="Subtitle 2"/>
          <p:cNvSpPr>
            <a:spLocks noGrp="1"/>
          </p:cNvSpPr>
          <p:nvPr>
            <p:ph type="subTitle" idx="1"/>
          </p:nvPr>
        </p:nvSpPr>
        <p:spPr>
          <a:xfrm>
            <a:off x="1295400" y="1676400"/>
            <a:ext cx="6400800" cy="1752600"/>
          </a:xfrm>
        </p:spPr>
        <p:txBody>
          <a:bodyPr/>
          <a:lstStyle/>
          <a:p>
            <a:r>
              <a:rPr lang="en-US" i="1" dirty="0" smtClean="0"/>
              <a:t>Project Level</a:t>
            </a:r>
            <a:endParaRPr lang="en-US" i="1" dirty="0"/>
          </a:p>
        </p:txBody>
      </p:sp>
      <p:sp>
        <p:nvSpPr>
          <p:cNvPr id="4" name="TextBox 3"/>
          <p:cNvSpPr txBox="1"/>
          <p:nvPr/>
        </p:nvSpPr>
        <p:spPr>
          <a:xfrm>
            <a:off x="-152400" y="3657600"/>
            <a:ext cx="9144000" cy="461665"/>
          </a:xfrm>
          <a:prstGeom prst="rect">
            <a:avLst/>
          </a:prstGeom>
          <a:noFill/>
        </p:spPr>
        <p:txBody>
          <a:bodyPr wrap="square" rtlCol="0">
            <a:spAutoFit/>
          </a:bodyPr>
          <a:lstStyle/>
          <a:p>
            <a:pPr algn="ctr"/>
            <a:r>
              <a:rPr lang="en-US" sz="2400" dirty="0" smtClean="0"/>
              <a:t>Eric Green</a:t>
            </a:r>
            <a:endParaRPr lang="en-US" sz="2600" dirty="0" smtClean="0"/>
          </a:p>
        </p:txBody>
      </p:sp>
    </p:spTree>
    <p:extLst>
      <p:ext uri="{BB962C8B-B14F-4D97-AF65-F5344CB8AC3E}">
        <p14:creationId xmlns:p14="http://schemas.microsoft.com/office/powerpoint/2010/main" val="1809190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58368"/>
          <p:cNvGrpSpPr/>
          <p:nvPr/>
        </p:nvGrpSpPr>
        <p:grpSpPr>
          <a:xfrm>
            <a:off x="2057400" y="2057400"/>
            <a:ext cx="4702176" cy="3678237"/>
            <a:chOff x="3919538" y="1754188"/>
            <a:chExt cx="4702176" cy="3678237"/>
          </a:xfrm>
        </p:grpSpPr>
        <p:sp>
          <p:nvSpPr>
            <p:cNvPr id="6" name="AutoShape 4"/>
            <p:cNvSpPr>
              <a:spLocks noChangeAspect="1" noChangeArrowheads="1" noTextEdit="1"/>
            </p:cNvSpPr>
            <p:nvPr/>
          </p:nvSpPr>
          <p:spPr bwMode="auto">
            <a:xfrm>
              <a:off x="3919538" y="1754188"/>
              <a:ext cx="470217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p:nvSpPr>
          <p:spPr bwMode="auto">
            <a:xfrm>
              <a:off x="4568826" y="5083175"/>
              <a:ext cx="3405188" cy="349250"/>
            </a:xfrm>
            <a:custGeom>
              <a:avLst/>
              <a:gdLst>
                <a:gd name="T0" fmla="*/ 1182 w 2145"/>
                <a:gd name="T1" fmla="*/ 0 h 220"/>
                <a:gd name="T2" fmla="*/ 1341 w 2145"/>
                <a:gd name="T3" fmla="*/ 3 h 220"/>
                <a:gd name="T4" fmla="*/ 1490 w 2145"/>
                <a:gd name="T5" fmla="*/ 9 h 220"/>
                <a:gd name="T6" fmla="*/ 1629 w 2145"/>
                <a:gd name="T7" fmla="*/ 16 h 220"/>
                <a:gd name="T8" fmla="*/ 1755 w 2145"/>
                <a:gd name="T9" fmla="*/ 25 h 220"/>
                <a:gd name="T10" fmla="*/ 1866 w 2145"/>
                <a:gd name="T11" fmla="*/ 36 h 220"/>
                <a:gd name="T12" fmla="*/ 1962 w 2145"/>
                <a:gd name="T13" fmla="*/ 49 h 220"/>
                <a:gd name="T14" fmla="*/ 2040 w 2145"/>
                <a:gd name="T15" fmla="*/ 63 h 220"/>
                <a:gd name="T16" fmla="*/ 2097 w 2145"/>
                <a:gd name="T17" fmla="*/ 78 h 220"/>
                <a:gd name="T18" fmla="*/ 2133 w 2145"/>
                <a:gd name="T19" fmla="*/ 94 h 220"/>
                <a:gd name="T20" fmla="*/ 2145 w 2145"/>
                <a:gd name="T21" fmla="*/ 111 h 220"/>
                <a:gd name="T22" fmla="*/ 2133 w 2145"/>
                <a:gd name="T23" fmla="*/ 127 h 220"/>
                <a:gd name="T24" fmla="*/ 2097 w 2145"/>
                <a:gd name="T25" fmla="*/ 144 h 220"/>
                <a:gd name="T26" fmla="*/ 2040 w 2145"/>
                <a:gd name="T27" fmla="*/ 159 h 220"/>
                <a:gd name="T28" fmla="*/ 1962 w 2145"/>
                <a:gd name="T29" fmla="*/ 172 h 220"/>
                <a:gd name="T30" fmla="*/ 1866 w 2145"/>
                <a:gd name="T31" fmla="*/ 184 h 220"/>
                <a:gd name="T32" fmla="*/ 1755 w 2145"/>
                <a:gd name="T33" fmla="*/ 195 h 220"/>
                <a:gd name="T34" fmla="*/ 1629 w 2145"/>
                <a:gd name="T35" fmla="*/ 204 h 220"/>
                <a:gd name="T36" fmla="*/ 1490 w 2145"/>
                <a:gd name="T37" fmla="*/ 211 h 220"/>
                <a:gd name="T38" fmla="*/ 1341 w 2145"/>
                <a:gd name="T39" fmla="*/ 217 h 220"/>
                <a:gd name="T40" fmla="*/ 1182 w 2145"/>
                <a:gd name="T41" fmla="*/ 220 h 220"/>
                <a:gd name="T42" fmla="*/ 1017 w 2145"/>
                <a:gd name="T43" fmla="*/ 220 h 220"/>
                <a:gd name="T44" fmla="*/ 857 w 2145"/>
                <a:gd name="T45" fmla="*/ 219 h 220"/>
                <a:gd name="T46" fmla="*/ 704 w 2145"/>
                <a:gd name="T47" fmla="*/ 214 h 220"/>
                <a:gd name="T48" fmla="*/ 561 w 2145"/>
                <a:gd name="T49" fmla="*/ 207 h 220"/>
                <a:gd name="T50" fmla="*/ 431 w 2145"/>
                <a:gd name="T51" fmla="*/ 198 h 220"/>
                <a:gd name="T52" fmla="*/ 314 w 2145"/>
                <a:gd name="T53" fmla="*/ 187 h 220"/>
                <a:gd name="T54" fmla="*/ 213 w 2145"/>
                <a:gd name="T55" fmla="*/ 177 h 220"/>
                <a:gd name="T56" fmla="*/ 129 w 2145"/>
                <a:gd name="T57" fmla="*/ 163 h 220"/>
                <a:gd name="T58" fmla="*/ 65 w 2145"/>
                <a:gd name="T59" fmla="*/ 148 h 220"/>
                <a:gd name="T60" fmla="*/ 23 w 2145"/>
                <a:gd name="T61" fmla="*/ 133 h 220"/>
                <a:gd name="T62" fmla="*/ 2 w 2145"/>
                <a:gd name="T63" fmla="*/ 117 h 220"/>
                <a:gd name="T64" fmla="*/ 6 w 2145"/>
                <a:gd name="T65" fmla="*/ 99 h 220"/>
                <a:gd name="T66" fmla="*/ 35 w 2145"/>
                <a:gd name="T67" fmla="*/ 82 h 220"/>
                <a:gd name="T68" fmla="*/ 84 w 2145"/>
                <a:gd name="T69" fmla="*/ 67 h 220"/>
                <a:gd name="T70" fmla="*/ 155 w 2145"/>
                <a:gd name="T71" fmla="*/ 54 h 220"/>
                <a:gd name="T72" fmla="*/ 245 w 2145"/>
                <a:gd name="T73" fmla="*/ 40 h 220"/>
                <a:gd name="T74" fmla="*/ 351 w 2145"/>
                <a:gd name="T75" fmla="*/ 28 h 220"/>
                <a:gd name="T76" fmla="*/ 473 w 2145"/>
                <a:gd name="T77" fmla="*/ 19 h 220"/>
                <a:gd name="T78" fmla="*/ 608 w 2145"/>
                <a:gd name="T79" fmla="*/ 10 h 220"/>
                <a:gd name="T80" fmla="*/ 753 w 2145"/>
                <a:gd name="T81" fmla="*/ 4 h 220"/>
                <a:gd name="T82" fmla="*/ 909 w 2145"/>
                <a:gd name="T83" fmla="*/ 1 h 220"/>
                <a:gd name="T84" fmla="*/ 1073 w 2145"/>
                <a:gd name="T8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45" h="220">
                  <a:moveTo>
                    <a:pt x="1073" y="0"/>
                  </a:moveTo>
                  <a:lnTo>
                    <a:pt x="1128" y="0"/>
                  </a:lnTo>
                  <a:lnTo>
                    <a:pt x="1182" y="0"/>
                  </a:lnTo>
                  <a:lnTo>
                    <a:pt x="1236" y="1"/>
                  </a:lnTo>
                  <a:lnTo>
                    <a:pt x="1289" y="1"/>
                  </a:lnTo>
                  <a:lnTo>
                    <a:pt x="1341" y="3"/>
                  </a:lnTo>
                  <a:lnTo>
                    <a:pt x="1392" y="4"/>
                  </a:lnTo>
                  <a:lnTo>
                    <a:pt x="1442" y="6"/>
                  </a:lnTo>
                  <a:lnTo>
                    <a:pt x="1490" y="9"/>
                  </a:lnTo>
                  <a:lnTo>
                    <a:pt x="1538" y="10"/>
                  </a:lnTo>
                  <a:lnTo>
                    <a:pt x="1584" y="13"/>
                  </a:lnTo>
                  <a:lnTo>
                    <a:pt x="1629" y="16"/>
                  </a:lnTo>
                  <a:lnTo>
                    <a:pt x="1673" y="19"/>
                  </a:lnTo>
                  <a:lnTo>
                    <a:pt x="1715" y="22"/>
                  </a:lnTo>
                  <a:lnTo>
                    <a:pt x="1755" y="25"/>
                  </a:lnTo>
                  <a:lnTo>
                    <a:pt x="1794" y="28"/>
                  </a:lnTo>
                  <a:lnTo>
                    <a:pt x="1832" y="33"/>
                  </a:lnTo>
                  <a:lnTo>
                    <a:pt x="1866" y="36"/>
                  </a:lnTo>
                  <a:lnTo>
                    <a:pt x="1901" y="40"/>
                  </a:lnTo>
                  <a:lnTo>
                    <a:pt x="1932" y="45"/>
                  </a:lnTo>
                  <a:lnTo>
                    <a:pt x="1962" y="49"/>
                  </a:lnTo>
                  <a:lnTo>
                    <a:pt x="1991" y="54"/>
                  </a:lnTo>
                  <a:lnTo>
                    <a:pt x="2016" y="58"/>
                  </a:lnTo>
                  <a:lnTo>
                    <a:pt x="2040" y="63"/>
                  </a:lnTo>
                  <a:lnTo>
                    <a:pt x="2061" y="67"/>
                  </a:lnTo>
                  <a:lnTo>
                    <a:pt x="2081" y="73"/>
                  </a:lnTo>
                  <a:lnTo>
                    <a:pt x="2097" y="78"/>
                  </a:lnTo>
                  <a:lnTo>
                    <a:pt x="2111" y="82"/>
                  </a:lnTo>
                  <a:lnTo>
                    <a:pt x="2123" y="88"/>
                  </a:lnTo>
                  <a:lnTo>
                    <a:pt x="2133" y="94"/>
                  </a:lnTo>
                  <a:lnTo>
                    <a:pt x="2139" y="99"/>
                  </a:lnTo>
                  <a:lnTo>
                    <a:pt x="2144" y="105"/>
                  </a:lnTo>
                  <a:lnTo>
                    <a:pt x="2145" y="111"/>
                  </a:lnTo>
                  <a:lnTo>
                    <a:pt x="2144" y="117"/>
                  </a:lnTo>
                  <a:lnTo>
                    <a:pt x="2139" y="121"/>
                  </a:lnTo>
                  <a:lnTo>
                    <a:pt x="2133" y="127"/>
                  </a:lnTo>
                  <a:lnTo>
                    <a:pt x="2123" y="133"/>
                  </a:lnTo>
                  <a:lnTo>
                    <a:pt x="2111" y="138"/>
                  </a:lnTo>
                  <a:lnTo>
                    <a:pt x="2097" y="144"/>
                  </a:lnTo>
                  <a:lnTo>
                    <a:pt x="2081" y="148"/>
                  </a:lnTo>
                  <a:lnTo>
                    <a:pt x="2061" y="153"/>
                  </a:lnTo>
                  <a:lnTo>
                    <a:pt x="2040" y="159"/>
                  </a:lnTo>
                  <a:lnTo>
                    <a:pt x="2016" y="163"/>
                  </a:lnTo>
                  <a:lnTo>
                    <a:pt x="1991" y="168"/>
                  </a:lnTo>
                  <a:lnTo>
                    <a:pt x="1962" y="172"/>
                  </a:lnTo>
                  <a:lnTo>
                    <a:pt x="1932" y="177"/>
                  </a:lnTo>
                  <a:lnTo>
                    <a:pt x="1901" y="180"/>
                  </a:lnTo>
                  <a:lnTo>
                    <a:pt x="1866" y="184"/>
                  </a:lnTo>
                  <a:lnTo>
                    <a:pt x="1832" y="187"/>
                  </a:lnTo>
                  <a:lnTo>
                    <a:pt x="1794" y="192"/>
                  </a:lnTo>
                  <a:lnTo>
                    <a:pt x="1755" y="195"/>
                  </a:lnTo>
                  <a:lnTo>
                    <a:pt x="1715" y="198"/>
                  </a:lnTo>
                  <a:lnTo>
                    <a:pt x="1673" y="201"/>
                  </a:lnTo>
                  <a:lnTo>
                    <a:pt x="1629" y="204"/>
                  </a:lnTo>
                  <a:lnTo>
                    <a:pt x="1584" y="207"/>
                  </a:lnTo>
                  <a:lnTo>
                    <a:pt x="1538" y="210"/>
                  </a:lnTo>
                  <a:lnTo>
                    <a:pt x="1490" y="211"/>
                  </a:lnTo>
                  <a:lnTo>
                    <a:pt x="1442" y="214"/>
                  </a:lnTo>
                  <a:lnTo>
                    <a:pt x="1392" y="216"/>
                  </a:lnTo>
                  <a:lnTo>
                    <a:pt x="1341" y="217"/>
                  </a:lnTo>
                  <a:lnTo>
                    <a:pt x="1289" y="219"/>
                  </a:lnTo>
                  <a:lnTo>
                    <a:pt x="1236" y="219"/>
                  </a:lnTo>
                  <a:lnTo>
                    <a:pt x="1182" y="220"/>
                  </a:lnTo>
                  <a:lnTo>
                    <a:pt x="1128" y="220"/>
                  </a:lnTo>
                  <a:lnTo>
                    <a:pt x="1073" y="220"/>
                  </a:lnTo>
                  <a:lnTo>
                    <a:pt x="1017" y="220"/>
                  </a:lnTo>
                  <a:lnTo>
                    <a:pt x="963" y="220"/>
                  </a:lnTo>
                  <a:lnTo>
                    <a:pt x="909" y="219"/>
                  </a:lnTo>
                  <a:lnTo>
                    <a:pt x="857" y="219"/>
                  </a:lnTo>
                  <a:lnTo>
                    <a:pt x="804" y="217"/>
                  </a:lnTo>
                  <a:lnTo>
                    <a:pt x="753" y="216"/>
                  </a:lnTo>
                  <a:lnTo>
                    <a:pt x="704" y="214"/>
                  </a:lnTo>
                  <a:lnTo>
                    <a:pt x="656" y="211"/>
                  </a:lnTo>
                  <a:lnTo>
                    <a:pt x="608" y="210"/>
                  </a:lnTo>
                  <a:lnTo>
                    <a:pt x="561" y="207"/>
                  </a:lnTo>
                  <a:lnTo>
                    <a:pt x="516" y="204"/>
                  </a:lnTo>
                  <a:lnTo>
                    <a:pt x="473" y="201"/>
                  </a:lnTo>
                  <a:lnTo>
                    <a:pt x="431" y="198"/>
                  </a:lnTo>
                  <a:lnTo>
                    <a:pt x="390" y="195"/>
                  </a:lnTo>
                  <a:lnTo>
                    <a:pt x="351" y="192"/>
                  </a:lnTo>
                  <a:lnTo>
                    <a:pt x="314" y="187"/>
                  </a:lnTo>
                  <a:lnTo>
                    <a:pt x="279" y="184"/>
                  </a:lnTo>
                  <a:lnTo>
                    <a:pt x="245" y="180"/>
                  </a:lnTo>
                  <a:lnTo>
                    <a:pt x="213" y="177"/>
                  </a:lnTo>
                  <a:lnTo>
                    <a:pt x="183" y="172"/>
                  </a:lnTo>
                  <a:lnTo>
                    <a:pt x="155" y="168"/>
                  </a:lnTo>
                  <a:lnTo>
                    <a:pt x="129" y="163"/>
                  </a:lnTo>
                  <a:lnTo>
                    <a:pt x="105" y="159"/>
                  </a:lnTo>
                  <a:lnTo>
                    <a:pt x="84" y="153"/>
                  </a:lnTo>
                  <a:lnTo>
                    <a:pt x="65" y="148"/>
                  </a:lnTo>
                  <a:lnTo>
                    <a:pt x="48" y="144"/>
                  </a:lnTo>
                  <a:lnTo>
                    <a:pt x="35" y="138"/>
                  </a:lnTo>
                  <a:lnTo>
                    <a:pt x="23" y="133"/>
                  </a:lnTo>
                  <a:lnTo>
                    <a:pt x="12" y="127"/>
                  </a:lnTo>
                  <a:lnTo>
                    <a:pt x="6" y="121"/>
                  </a:lnTo>
                  <a:lnTo>
                    <a:pt x="2" y="117"/>
                  </a:lnTo>
                  <a:lnTo>
                    <a:pt x="0" y="111"/>
                  </a:lnTo>
                  <a:lnTo>
                    <a:pt x="2" y="105"/>
                  </a:lnTo>
                  <a:lnTo>
                    <a:pt x="6" y="99"/>
                  </a:lnTo>
                  <a:lnTo>
                    <a:pt x="12" y="94"/>
                  </a:lnTo>
                  <a:lnTo>
                    <a:pt x="23" y="88"/>
                  </a:lnTo>
                  <a:lnTo>
                    <a:pt x="35" y="82"/>
                  </a:lnTo>
                  <a:lnTo>
                    <a:pt x="48" y="78"/>
                  </a:lnTo>
                  <a:lnTo>
                    <a:pt x="65" y="73"/>
                  </a:lnTo>
                  <a:lnTo>
                    <a:pt x="84" y="67"/>
                  </a:lnTo>
                  <a:lnTo>
                    <a:pt x="105" y="63"/>
                  </a:lnTo>
                  <a:lnTo>
                    <a:pt x="129" y="58"/>
                  </a:lnTo>
                  <a:lnTo>
                    <a:pt x="155" y="54"/>
                  </a:lnTo>
                  <a:lnTo>
                    <a:pt x="183" y="49"/>
                  </a:lnTo>
                  <a:lnTo>
                    <a:pt x="213" y="45"/>
                  </a:lnTo>
                  <a:lnTo>
                    <a:pt x="245" y="40"/>
                  </a:lnTo>
                  <a:lnTo>
                    <a:pt x="279" y="36"/>
                  </a:lnTo>
                  <a:lnTo>
                    <a:pt x="314" y="33"/>
                  </a:lnTo>
                  <a:lnTo>
                    <a:pt x="351" y="28"/>
                  </a:lnTo>
                  <a:lnTo>
                    <a:pt x="390" y="25"/>
                  </a:lnTo>
                  <a:lnTo>
                    <a:pt x="431" y="22"/>
                  </a:lnTo>
                  <a:lnTo>
                    <a:pt x="473" y="19"/>
                  </a:lnTo>
                  <a:lnTo>
                    <a:pt x="516" y="16"/>
                  </a:lnTo>
                  <a:lnTo>
                    <a:pt x="561" y="13"/>
                  </a:lnTo>
                  <a:lnTo>
                    <a:pt x="608" y="10"/>
                  </a:lnTo>
                  <a:lnTo>
                    <a:pt x="656" y="9"/>
                  </a:lnTo>
                  <a:lnTo>
                    <a:pt x="704" y="6"/>
                  </a:lnTo>
                  <a:lnTo>
                    <a:pt x="753" y="4"/>
                  </a:lnTo>
                  <a:lnTo>
                    <a:pt x="804" y="3"/>
                  </a:lnTo>
                  <a:lnTo>
                    <a:pt x="857" y="1"/>
                  </a:lnTo>
                  <a:lnTo>
                    <a:pt x="909" y="1"/>
                  </a:lnTo>
                  <a:lnTo>
                    <a:pt x="963" y="0"/>
                  </a:lnTo>
                  <a:lnTo>
                    <a:pt x="1017" y="0"/>
                  </a:lnTo>
                  <a:lnTo>
                    <a:pt x="10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p:nvSpPr>
          <p:spPr bwMode="auto">
            <a:xfrm>
              <a:off x="4929188" y="5113338"/>
              <a:ext cx="2724150" cy="280987"/>
            </a:xfrm>
            <a:custGeom>
              <a:avLst/>
              <a:gdLst>
                <a:gd name="T0" fmla="*/ 946 w 1716"/>
                <a:gd name="T1" fmla="*/ 0 h 177"/>
                <a:gd name="T2" fmla="*/ 1114 w 1716"/>
                <a:gd name="T3" fmla="*/ 5 h 177"/>
                <a:gd name="T4" fmla="*/ 1267 w 1716"/>
                <a:gd name="T5" fmla="*/ 11 h 177"/>
                <a:gd name="T6" fmla="*/ 1404 w 1716"/>
                <a:gd name="T7" fmla="*/ 21 h 177"/>
                <a:gd name="T8" fmla="*/ 1519 w 1716"/>
                <a:gd name="T9" fmla="*/ 33 h 177"/>
                <a:gd name="T10" fmla="*/ 1612 w 1716"/>
                <a:gd name="T11" fmla="*/ 47 h 177"/>
                <a:gd name="T12" fmla="*/ 1677 w 1716"/>
                <a:gd name="T13" fmla="*/ 63 h 177"/>
                <a:gd name="T14" fmla="*/ 1711 w 1716"/>
                <a:gd name="T15" fmla="*/ 80 h 177"/>
                <a:gd name="T16" fmla="*/ 1711 w 1716"/>
                <a:gd name="T17" fmla="*/ 98 h 177"/>
                <a:gd name="T18" fmla="*/ 1677 w 1716"/>
                <a:gd name="T19" fmla="*/ 116 h 177"/>
                <a:gd name="T20" fmla="*/ 1612 w 1716"/>
                <a:gd name="T21" fmla="*/ 131 h 177"/>
                <a:gd name="T22" fmla="*/ 1519 w 1716"/>
                <a:gd name="T23" fmla="*/ 146 h 177"/>
                <a:gd name="T24" fmla="*/ 1404 w 1716"/>
                <a:gd name="T25" fmla="*/ 158 h 177"/>
                <a:gd name="T26" fmla="*/ 1267 w 1716"/>
                <a:gd name="T27" fmla="*/ 167 h 177"/>
                <a:gd name="T28" fmla="*/ 1114 w 1716"/>
                <a:gd name="T29" fmla="*/ 173 h 177"/>
                <a:gd name="T30" fmla="*/ 946 w 1716"/>
                <a:gd name="T31" fmla="*/ 177 h 177"/>
                <a:gd name="T32" fmla="*/ 771 w 1716"/>
                <a:gd name="T33" fmla="*/ 177 h 177"/>
                <a:gd name="T34" fmla="*/ 603 w 1716"/>
                <a:gd name="T35" fmla="*/ 173 h 177"/>
                <a:gd name="T36" fmla="*/ 450 w 1716"/>
                <a:gd name="T37" fmla="*/ 167 h 177"/>
                <a:gd name="T38" fmla="*/ 312 w 1716"/>
                <a:gd name="T39" fmla="*/ 158 h 177"/>
                <a:gd name="T40" fmla="*/ 196 w 1716"/>
                <a:gd name="T41" fmla="*/ 146 h 177"/>
                <a:gd name="T42" fmla="*/ 103 w 1716"/>
                <a:gd name="T43" fmla="*/ 131 h 177"/>
                <a:gd name="T44" fmla="*/ 39 w 1716"/>
                <a:gd name="T45" fmla="*/ 116 h 177"/>
                <a:gd name="T46" fmla="*/ 4 w 1716"/>
                <a:gd name="T47" fmla="*/ 98 h 177"/>
                <a:gd name="T48" fmla="*/ 4 w 1716"/>
                <a:gd name="T49" fmla="*/ 80 h 177"/>
                <a:gd name="T50" fmla="*/ 39 w 1716"/>
                <a:gd name="T51" fmla="*/ 63 h 177"/>
                <a:gd name="T52" fmla="*/ 103 w 1716"/>
                <a:gd name="T53" fmla="*/ 47 h 177"/>
                <a:gd name="T54" fmla="*/ 196 w 1716"/>
                <a:gd name="T55" fmla="*/ 33 h 177"/>
                <a:gd name="T56" fmla="*/ 312 w 1716"/>
                <a:gd name="T57" fmla="*/ 21 h 177"/>
                <a:gd name="T58" fmla="*/ 450 w 1716"/>
                <a:gd name="T59" fmla="*/ 11 h 177"/>
                <a:gd name="T60" fmla="*/ 603 w 1716"/>
                <a:gd name="T61" fmla="*/ 5 h 177"/>
                <a:gd name="T62" fmla="*/ 771 w 1716"/>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6" h="177">
                  <a:moveTo>
                    <a:pt x="859" y="0"/>
                  </a:moveTo>
                  <a:lnTo>
                    <a:pt x="946" y="0"/>
                  </a:lnTo>
                  <a:lnTo>
                    <a:pt x="1032" y="2"/>
                  </a:lnTo>
                  <a:lnTo>
                    <a:pt x="1114" y="5"/>
                  </a:lnTo>
                  <a:lnTo>
                    <a:pt x="1192" y="8"/>
                  </a:lnTo>
                  <a:lnTo>
                    <a:pt x="1267" y="11"/>
                  </a:lnTo>
                  <a:lnTo>
                    <a:pt x="1338" y="15"/>
                  </a:lnTo>
                  <a:lnTo>
                    <a:pt x="1404" y="21"/>
                  </a:lnTo>
                  <a:lnTo>
                    <a:pt x="1465" y="26"/>
                  </a:lnTo>
                  <a:lnTo>
                    <a:pt x="1519" y="33"/>
                  </a:lnTo>
                  <a:lnTo>
                    <a:pt x="1569" y="39"/>
                  </a:lnTo>
                  <a:lnTo>
                    <a:pt x="1612" y="47"/>
                  </a:lnTo>
                  <a:lnTo>
                    <a:pt x="1648" y="54"/>
                  </a:lnTo>
                  <a:lnTo>
                    <a:pt x="1677" y="63"/>
                  </a:lnTo>
                  <a:lnTo>
                    <a:pt x="1698" y="71"/>
                  </a:lnTo>
                  <a:lnTo>
                    <a:pt x="1711" y="80"/>
                  </a:lnTo>
                  <a:lnTo>
                    <a:pt x="1716" y="89"/>
                  </a:lnTo>
                  <a:lnTo>
                    <a:pt x="1711" y="98"/>
                  </a:lnTo>
                  <a:lnTo>
                    <a:pt x="1698" y="107"/>
                  </a:lnTo>
                  <a:lnTo>
                    <a:pt x="1677" y="116"/>
                  </a:lnTo>
                  <a:lnTo>
                    <a:pt x="1648" y="123"/>
                  </a:lnTo>
                  <a:lnTo>
                    <a:pt x="1612" y="131"/>
                  </a:lnTo>
                  <a:lnTo>
                    <a:pt x="1569" y="138"/>
                  </a:lnTo>
                  <a:lnTo>
                    <a:pt x="1519" y="146"/>
                  </a:lnTo>
                  <a:lnTo>
                    <a:pt x="1465" y="152"/>
                  </a:lnTo>
                  <a:lnTo>
                    <a:pt x="1404" y="158"/>
                  </a:lnTo>
                  <a:lnTo>
                    <a:pt x="1338" y="162"/>
                  </a:lnTo>
                  <a:lnTo>
                    <a:pt x="1267" y="167"/>
                  </a:lnTo>
                  <a:lnTo>
                    <a:pt x="1192" y="170"/>
                  </a:lnTo>
                  <a:lnTo>
                    <a:pt x="1114" y="173"/>
                  </a:lnTo>
                  <a:lnTo>
                    <a:pt x="1032" y="176"/>
                  </a:lnTo>
                  <a:lnTo>
                    <a:pt x="946" y="177"/>
                  </a:lnTo>
                  <a:lnTo>
                    <a:pt x="859" y="177"/>
                  </a:lnTo>
                  <a:lnTo>
                    <a:pt x="771" y="177"/>
                  </a:lnTo>
                  <a:lnTo>
                    <a:pt x="685" y="176"/>
                  </a:lnTo>
                  <a:lnTo>
                    <a:pt x="603" y="173"/>
                  </a:lnTo>
                  <a:lnTo>
                    <a:pt x="525" y="170"/>
                  </a:lnTo>
                  <a:lnTo>
                    <a:pt x="450" y="167"/>
                  </a:lnTo>
                  <a:lnTo>
                    <a:pt x="378" y="162"/>
                  </a:lnTo>
                  <a:lnTo>
                    <a:pt x="312" y="158"/>
                  </a:lnTo>
                  <a:lnTo>
                    <a:pt x="252" y="152"/>
                  </a:lnTo>
                  <a:lnTo>
                    <a:pt x="196" y="146"/>
                  </a:lnTo>
                  <a:lnTo>
                    <a:pt x="147" y="138"/>
                  </a:lnTo>
                  <a:lnTo>
                    <a:pt x="103" y="131"/>
                  </a:lnTo>
                  <a:lnTo>
                    <a:pt x="67" y="123"/>
                  </a:lnTo>
                  <a:lnTo>
                    <a:pt x="39" y="116"/>
                  </a:lnTo>
                  <a:lnTo>
                    <a:pt x="18" y="107"/>
                  </a:lnTo>
                  <a:lnTo>
                    <a:pt x="4" y="98"/>
                  </a:lnTo>
                  <a:lnTo>
                    <a:pt x="0" y="89"/>
                  </a:lnTo>
                  <a:lnTo>
                    <a:pt x="4" y="80"/>
                  </a:lnTo>
                  <a:lnTo>
                    <a:pt x="18" y="71"/>
                  </a:lnTo>
                  <a:lnTo>
                    <a:pt x="39" y="63"/>
                  </a:lnTo>
                  <a:lnTo>
                    <a:pt x="67" y="54"/>
                  </a:lnTo>
                  <a:lnTo>
                    <a:pt x="103" y="47"/>
                  </a:lnTo>
                  <a:lnTo>
                    <a:pt x="147" y="39"/>
                  </a:lnTo>
                  <a:lnTo>
                    <a:pt x="196" y="33"/>
                  </a:lnTo>
                  <a:lnTo>
                    <a:pt x="252" y="26"/>
                  </a:lnTo>
                  <a:lnTo>
                    <a:pt x="312" y="21"/>
                  </a:lnTo>
                  <a:lnTo>
                    <a:pt x="378" y="15"/>
                  </a:lnTo>
                  <a:lnTo>
                    <a:pt x="450" y="11"/>
                  </a:lnTo>
                  <a:lnTo>
                    <a:pt x="525" y="8"/>
                  </a:lnTo>
                  <a:lnTo>
                    <a:pt x="603" y="5"/>
                  </a:lnTo>
                  <a:lnTo>
                    <a:pt x="685" y="2"/>
                  </a:lnTo>
                  <a:lnTo>
                    <a:pt x="771" y="0"/>
                  </a:lnTo>
                  <a:lnTo>
                    <a:pt x="859"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5202238" y="5141913"/>
              <a:ext cx="2179638" cy="136525"/>
            </a:xfrm>
            <a:custGeom>
              <a:avLst/>
              <a:gdLst>
                <a:gd name="T0" fmla="*/ 758 w 1373"/>
                <a:gd name="T1" fmla="*/ 0 h 86"/>
                <a:gd name="T2" fmla="*/ 891 w 1373"/>
                <a:gd name="T3" fmla="*/ 3 h 86"/>
                <a:gd name="T4" fmla="*/ 1014 w 1373"/>
                <a:gd name="T5" fmla="*/ 9 h 86"/>
                <a:gd name="T6" fmla="*/ 1124 w 1373"/>
                <a:gd name="T7" fmla="*/ 17 h 86"/>
                <a:gd name="T8" fmla="*/ 1217 w 1373"/>
                <a:gd name="T9" fmla="*/ 26 h 86"/>
                <a:gd name="T10" fmla="*/ 1290 w 1373"/>
                <a:gd name="T11" fmla="*/ 38 h 86"/>
                <a:gd name="T12" fmla="*/ 1341 w 1373"/>
                <a:gd name="T13" fmla="*/ 50 h 86"/>
                <a:gd name="T14" fmla="*/ 1370 w 1373"/>
                <a:gd name="T15" fmla="*/ 63 h 86"/>
                <a:gd name="T16" fmla="*/ 1370 w 1373"/>
                <a:gd name="T17" fmla="*/ 77 h 86"/>
                <a:gd name="T18" fmla="*/ 1343 w 1373"/>
                <a:gd name="T19" fmla="*/ 84 h 86"/>
                <a:gd name="T20" fmla="*/ 1292 w 1373"/>
                <a:gd name="T21" fmla="*/ 86 h 86"/>
                <a:gd name="T22" fmla="*/ 1220 w 1373"/>
                <a:gd name="T23" fmla="*/ 83 h 86"/>
                <a:gd name="T24" fmla="*/ 1130 w 1373"/>
                <a:gd name="T25" fmla="*/ 78 h 86"/>
                <a:gd name="T26" fmla="*/ 1022 w 1373"/>
                <a:gd name="T27" fmla="*/ 72 h 86"/>
                <a:gd name="T28" fmla="*/ 900 w 1373"/>
                <a:gd name="T29" fmla="*/ 66 h 86"/>
                <a:gd name="T30" fmla="*/ 768 w 1373"/>
                <a:gd name="T31" fmla="*/ 62 h 86"/>
                <a:gd name="T32" fmla="*/ 627 w 1373"/>
                <a:gd name="T33" fmla="*/ 62 h 86"/>
                <a:gd name="T34" fmla="*/ 492 w 1373"/>
                <a:gd name="T35" fmla="*/ 66 h 86"/>
                <a:gd name="T36" fmla="*/ 368 w 1373"/>
                <a:gd name="T37" fmla="*/ 72 h 86"/>
                <a:gd name="T38" fmla="*/ 257 w 1373"/>
                <a:gd name="T39" fmla="*/ 78 h 86"/>
                <a:gd name="T40" fmla="*/ 161 w 1373"/>
                <a:gd name="T41" fmla="*/ 83 h 86"/>
                <a:gd name="T42" fmla="*/ 86 w 1373"/>
                <a:gd name="T43" fmla="*/ 86 h 86"/>
                <a:gd name="T44" fmla="*/ 32 w 1373"/>
                <a:gd name="T45" fmla="*/ 84 h 86"/>
                <a:gd name="T46" fmla="*/ 3 w 1373"/>
                <a:gd name="T47" fmla="*/ 77 h 86"/>
                <a:gd name="T48" fmla="*/ 3 w 1373"/>
                <a:gd name="T49" fmla="*/ 63 h 86"/>
                <a:gd name="T50" fmla="*/ 32 w 1373"/>
                <a:gd name="T51" fmla="*/ 50 h 86"/>
                <a:gd name="T52" fmla="*/ 83 w 1373"/>
                <a:gd name="T53" fmla="*/ 38 h 86"/>
                <a:gd name="T54" fmla="*/ 158 w 1373"/>
                <a:gd name="T55" fmla="*/ 26 h 86"/>
                <a:gd name="T56" fmla="*/ 251 w 1373"/>
                <a:gd name="T57" fmla="*/ 17 h 86"/>
                <a:gd name="T58" fmla="*/ 360 w 1373"/>
                <a:gd name="T59" fmla="*/ 9 h 86"/>
                <a:gd name="T60" fmla="*/ 483 w 1373"/>
                <a:gd name="T61" fmla="*/ 3 h 86"/>
                <a:gd name="T62" fmla="*/ 617 w 1373"/>
                <a:gd name="T6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3" h="86">
                  <a:moveTo>
                    <a:pt x="687" y="0"/>
                  </a:moveTo>
                  <a:lnTo>
                    <a:pt x="758" y="0"/>
                  </a:lnTo>
                  <a:lnTo>
                    <a:pt x="825" y="2"/>
                  </a:lnTo>
                  <a:lnTo>
                    <a:pt x="891" y="3"/>
                  </a:lnTo>
                  <a:lnTo>
                    <a:pt x="954" y="6"/>
                  </a:lnTo>
                  <a:lnTo>
                    <a:pt x="1014" y="9"/>
                  </a:lnTo>
                  <a:lnTo>
                    <a:pt x="1070" y="12"/>
                  </a:lnTo>
                  <a:lnTo>
                    <a:pt x="1124" y="17"/>
                  </a:lnTo>
                  <a:lnTo>
                    <a:pt x="1172" y="21"/>
                  </a:lnTo>
                  <a:lnTo>
                    <a:pt x="1217" y="26"/>
                  </a:lnTo>
                  <a:lnTo>
                    <a:pt x="1256" y="32"/>
                  </a:lnTo>
                  <a:lnTo>
                    <a:pt x="1290" y="38"/>
                  </a:lnTo>
                  <a:lnTo>
                    <a:pt x="1319" y="44"/>
                  </a:lnTo>
                  <a:lnTo>
                    <a:pt x="1341" y="50"/>
                  </a:lnTo>
                  <a:lnTo>
                    <a:pt x="1359" y="57"/>
                  </a:lnTo>
                  <a:lnTo>
                    <a:pt x="1370" y="63"/>
                  </a:lnTo>
                  <a:lnTo>
                    <a:pt x="1373" y="71"/>
                  </a:lnTo>
                  <a:lnTo>
                    <a:pt x="1370" y="77"/>
                  </a:lnTo>
                  <a:lnTo>
                    <a:pt x="1359" y="81"/>
                  </a:lnTo>
                  <a:lnTo>
                    <a:pt x="1343" y="84"/>
                  </a:lnTo>
                  <a:lnTo>
                    <a:pt x="1320" y="86"/>
                  </a:lnTo>
                  <a:lnTo>
                    <a:pt x="1292" y="86"/>
                  </a:lnTo>
                  <a:lnTo>
                    <a:pt x="1259" y="86"/>
                  </a:lnTo>
                  <a:lnTo>
                    <a:pt x="1220" y="83"/>
                  </a:lnTo>
                  <a:lnTo>
                    <a:pt x="1178" y="81"/>
                  </a:lnTo>
                  <a:lnTo>
                    <a:pt x="1130" y="78"/>
                  </a:lnTo>
                  <a:lnTo>
                    <a:pt x="1077" y="75"/>
                  </a:lnTo>
                  <a:lnTo>
                    <a:pt x="1022" y="72"/>
                  </a:lnTo>
                  <a:lnTo>
                    <a:pt x="963" y="69"/>
                  </a:lnTo>
                  <a:lnTo>
                    <a:pt x="900" y="66"/>
                  </a:lnTo>
                  <a:lnTo>
                    <a:pt x="836" y="63"/>
                  </a:lnTo>
                  <a:lnTo>
                    <a:pt x="768" y="62"/>
                  </a:lnTo>
                  <a:lnTo>
                    <a:pt x="698" y="62"/>
                  </a:lnTo>
                  <a:lnTo>
                    <a:pt x="627" y="62"/>
                  </a:lnTo>
                  <a:lnTo>
                    <a:pt x="558" y="63"/>
                  </a:lnTo>
                  <a:lnTo>
                    <a:pt x="492" y="66"/>
                  </a:lnTo>
                  <a:lnTo>
                    <a:pt x="429" y="69"/>
                  </a:lnTo>
                  <a:lnTo>
                    <a:pt x="368" y="72"/>
                  </a:lnTo>
                  <a:lnTo>
                    <a:pt x="311" y="75"/>
                  </a:lnTo>
                  <a:lnTo>
                    <a:pt x="257" y="78"/>
                  </a:lnTo>
                  <a:lnTo>
                    <a:pt x="207" y="81"/>
                  </a:lnTo>
                  <a:lnTo>
                    <a:pt x="161" y="83"/>
                  </a:lnTo>
                  <a:lnTo>
                    <a:pt x="120" y="86"/>
                  </a:lnTo>
                  <a:lnTo>
                    <a:pt x="86" y="86"/>
                  </a:lnTo>
                  <a:lnTo>
                    <a:pt x="56" y="86"/>
                  </a:lnTo>
                  <a:lnTo>
                    <a:pt x="32" y="84"/>
                  </a:lnTo>
                  <a:lnTo>
                    <a:pt x="15" y="81"/>
                  </a:lnTo>
                  <a:lnTo>
                    <a:pt x="3" y="77"/>
                  </a:lnTo>
                  <a:lnTo>
                    <a:pt x="0" y="71"/>
                  </a:lnTo>
                  <a:lnTo>
                    <a:pt x="3" y="63"/>
                  </a:lnTo>
                  <a:lnTo>
                    <a:pt x="14" y="57"/>
                  </a:lnTo>
                  <a:lnTo>
                    <a:pt x="32" y="50"/>
                  </a:lnTo>
                  <a:lnTo>
                    <a:pt x="54" y="44"/>
                  </a:lnTo>
                  <a:lnTo>
                    <a:pt x="83" y="38"/>
                  </a:lnTo>
                  <a:lnTo>
                    <a:pt x="117" y="32"/>
                  </a:lnTo>
                  <a:lnTo>
                    <a:pt x="158" y="26"/>
                  </a:lnTo>
                  <a:lnTo>
                    <a:pt x="201" y="21"/>
                  </a:lnTo>
                  <a:lnTo>
                    <a:pt x="251" y="17"/>
                  </a:lnTo>
                  <a:lnTo>
                    <a:pt x="303" y="12"/>
                  </a:lnTo>
                  <a:lnTo>
                    <a:pt x="360" y="9"/>
                  </a:lnTo>
                  <a:lnTo>
                    <a:pt x="420" y="6"/>
                  </a:lnTo>
                  <a:lnTo>
                    <a:pt x="483" y="3"/>
                  </a:lnTo>
                  <a:lnTo>
                    <a:pt x="549" y="2"/>
                  </a:lnTo>
                  <a:lnTo>
                    <a:pt x="617" y="0"/>
                  </a:lnTo>
                  <a:lnTo>
                    <a:pt x="6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p:nvSpPr>
          <p:spPr bwMode="auto">
            <a:xfrm>
              <a:off x="3919538" y="4365625"/>
              <a:ext cx="1743075" cy="214312"/>
            </a:xfrm>
            <a:custGeom>
              <a:avLst/>
              <a:gdLst>
                <a:gd name="T0" fmla="*/ 1054 w 1098"/>
                <a:gd name="T1" fmla="*/ 135 h 135"/>
                <a:gd name="T2" fmla="*/ 1098 w 1098"/>
                <a:gd name="T3" fmla="*/ 0 h 135"/>
                <a:gd name="T4" fmla="*/ 0 w 1098"/>
                <a:gd name="T5" fmla="*/ 0 h 135"/>
                <a:gd name="T6" fmla="*/ 49 w 1098"/>
                <a:gd name="T7" fmla="*/ 135 h 135"/>
                <a:gd name="T8" fmla="*/ 1054 w 1098"/>
                <a:gd name="T9" fmla="*/ 135 h 135"/>
              </a:gdLst>
              <a:ahLst/>
              <a:cxnLst>
                <a:cxn ang="0">
                  <a:pos x="T0" y="T1"/>
                </a:cxn>
                <a:cxn ang="0">
                  <a:pos x="T2" y="T3"/>
                </a:cxn>
                <a:cxn ang="0">
                  <a:pos x="T4" y="T5"/>
                </a:cxn>
                <a:cxn ang="0">
                  <a:pos x="T6" y="T7"/>
                </a:cxn>
                <a:cxn ang="0">
                  <a:pos x="T8" y="T9"/>
                </a:cxn>
              </a:cxnLst>
              <a:rect l="0" t="0" r="r" b="b"/>
              <a:pathLst>
                <a:path w="1098" h="135">
                  <a:moveTo>
                    <a:pt x="1054" y="135"/>
                  </a:moveTo>
                  <a:lnTo>
                    <a:pt x="1098" y="0"/>
                  </a:lnTo>
                  <a:lnTo>
                    <a:pt x="0" y="0"/>
                  </a:lnTo>
                  <a:lnTo>
                    <a:pt x="49" y="135"/>
                  </a:lnTo>
                  <a:lnTo>
                    <a:pt x="1054"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p:cNvSpPr>
            <p:nvPr/>
          </p:nvSpPr>
          <p:spPr bwMode="auto">
            <a:xfrm>
              <a:off x="3997326" y="4397375"/>
              <a:ext cx="1593850" cy="149225"/>
            </a:xfrm>
            <a:custGeom>
              <a:avLst/>
              <a:gdLst>
                <a:gd name="T0" fmla="*/ 974 w 1004"/>
                <a:gd name="T1" fmla="*/ 94 h 94"/>
                <a:gd name="T2" fmla="*/ 1004 w 1004"/>
                <a:gd name="T3" fmla="*/ 0 h 94"/>
                <a:gd name="T4" fmla="*/ 0 w 1004"/>
                <a:gd name="T5" fmla="*/ 0 h 94"/>
                <a:gd name="T6" fmla="*/ 35 w 1004"/>
                <a:gd name="T7" fmla="*/ 94 h 94"/>
                <a:gd name="T8" fmla="*/ 974 w 1004"/>
                <a:gd name="T9" fmla="*/ 94 h 94"/>
              </a:gdLst>
              <a:ahLst/>
              <a:cxnLst>
                <a:cxn ang="0">
                  <a:pos x="T0" y="T1"/>
                </a:cxn>
                <a:cxn ang="0">
                  <a:pos x="T2" y="T3"/>
                </a:cxn>
                <a:cxn ang="0">
                  <a:pos x="T4" y="T5"/>
                </a:cxn>
                <a:cxn ang="0">
                  <a:pos x="T6" y="T7"/>
                </a:cxn>
                <a:cxn ang="0">
                  <a:pos x="T8" y="T9"/>
                </a:cxn>
              </a:cxnLst>
              <a:rect l="0" t="0" r="r" b="b"/>
              <a:pathLst>
                <a:path w="1004" h="94">
                  <a:moveTo>
                    <a:pt x="974" y="94"/>
                  </a:moveTo>
                  <a:lnTo>
                    <a:pt x="1004" y="0"/>
                  </a:lnTo>
                  <a:lnTo>
                    <a:pt x="0" y="0"/>
                  </a:lnTo>
                  <a:lnTo>
                    <a:pt x="35" y="94"/>
                  </a:lnTo>
                  <a:lnTo>
                    <a:pt x="974" y="9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5049838" y="4392613"/>
              <a:ext cx="341313" cy="158750"/>
            </a:xfrm>
            <a:custGeom>
              <a:avLst/>
              <a:gdLst>
                <a:gd name="T0" fmla="*/ 215 w 215"/>
                <a:gd name="T1" fmla="*/ 0 h 100"/>
                <a:gd name="T2" fmla="*/ 192 w 215"/>
                <a:gd name="T3" fmla="*/ 100 h 100"/>
                <a:gd name="T4" fmla="*/ 14 w 215"/>
                <a:gd name="T5" fmla="*/ 100 h 100"/>
                <a:gd name="T6" fmla="*/ 0 w 215"/>
                <a:gd name="T7" fmla="*/ 0 h 100"/>
                <a:gd name="T8" fmla="*/ 215 w 215"/>
                <a:gd name="T9" fmla="*/ 0 h 100"/>
              </a:gdLst>
              <a:ahLst/>
              <a:cxnLst>
                <a:cxn ang="0">
                  <a:pos x="T0" y="T1"/>
                </a:cxn>
                <a:cxn ang="0">
                  <a:pos x="T2" y="T3"/>
                </a:cxn>
                <a:cxn ang="0">
                  <a:pos x="T4" y="T5"/>
                </a:cxn>
                <a:cxn ang="0">
                  <a:pos x="T6" y="T7"/>
                </a:cxn>
                <a:cxn ang="0">
                  <a:pos x="T8" y="T9"/>
                </a:cxn>
              </a:cxnLst>
              <a:rect l="0" t="0" r="r" b="b"/>
              <a:pathLst>
                <a:path w="215" h="100">
                  <a:moveTo>
                    <a:pt x="215" y="0"/>
                  </a:moveTo>
                  <a:lnTo>
                    <a:pt x="192" y="100"/>
                  </a:lnTo>
                  <a:lnTo>
                    <a:pt x="14" y="100"/>
                  </a:lnTo>
                  <a:lnTo>
                    <a:pt x="0" y="0"/>
                  </a:lnTo>
                  <a:lnTo>
                    <a:pt x="2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4124326" y="4392613"/>
              <a:ext cx="168275" cy="157162"/>
            </a:xfrm>
            <a:custGeom>
              <a:avLst/>
              <a:gdLst>
                <a:gd name="T0" fmla="*/ 78 w 106"/>
                <a:gd name="T1" fmla="*/ 0 h 99"/>
                <a:gd name="T2" fmla="*/ 78 w 106"/>
                <a:gd name="T3" fmla="*/ 0 h 99"/>
                <a:gd name="T4" fmla="*/ 106 w 106"/>
                <a:gd name="T5" fmla="*/ 99 h 99"/>
                <a:gd name="T6" fmla="*/ 39 w 106"/>
                <a:gd name="T7" fmla="*/ 99 h 99"/>
                <a:gd name="T8" fmla="*/ 0 w 106"/>
                <a:gd name="T9" fmla="*/ 1 h 99"/>
                <a:gd name="T10" fmla="*/ 78 w 106"/>
                <a:gd name="T11" fmla="*/ 0 h 99"/>
              </a:gdLst>
              <a:ahLst/>
              <a:cxnLst>
                <a:cxn ang="0">
                  <a:pos x="T0" y="T1"/>
                </a:cxn>
                <a:cxn ang="0">
                  <a:pos x="T2" y="T3"/>
                </a:cxn>
                <a:cxn ang="0">
                  <a:pos x="T4" y="T5"/>
                </a:cxn>
                <a:cxn ang="0">
                  <a:pos x="T6" y="T7"/>
                </a:cxn>
                <a:cxn ang="0">
                  <a:pos x="T8" y="T9"/>
                </a:cxn>
                <a:cxn ang="0">
                  <a:pos x="T10" y="T11"/>
                </a:cxn>
              </a:cxnLst>
              <a:rect l="0" t="0" r="r" b="b"/>
              <a:pathLst>
                <a:path w="106" h="99">
                  <a:moveTo>
                    <a:pt x="78" y="0"/>
                  </a:moveTo>
                  <a:lnTo>
                    <a:pt x="78" y="0"/>
                  </a:lnTo>
                  <a:lnTo>
                    <a:pt x="106" y="99"/>
                  </a:lnTo>
                  <a:lnTo>
                    <a:pt x="39" y="99"/>
                  </a:lnTo>
                  <a:lnTo>
                    <a:pt x="0" y="1"/>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a:spLocks noChangeArrowheads="1"/>
            </p:cNvSpPr>
            <p:nvPr/>
          </p:nvSpPr>
          <p:spPr bwMode="auto">
            <a:xfrm>
              <a:off x="4787901" y="2601913"/>
              <a:ext cx="26988" cy="1763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p:cNvSpPr>
            <p:nvPr/>
          </p:nvSpPr>
          <p:spPr bwMode="auto">
            <a:xfrm>
              <a:off x="4797426" y="2613025"/>
              <a:ext cx="738188" cy="1774825"/>
            </a:xfrm>
            <a:custGeom>
              <a:avLst/>
              <a:gdLst>
                <a:gd name="T0" fmla="*/ 0 w 465"/>
                <a:gd name="T1" fmla="*/ 3 h 1118"/>
                <a:gd name="T2" fmla="*/ 449 w 465"/>
                <a:gd name="T3" fmla="*/ 1118 h 1118"/>
                <a:gd name="T4" fmla="*/ 465 w 465"/>
                <a:gd name="T5" fmla="*/ 1118 h 1118"/>
                <a:gd name="T6" fmla="*/ 21 w 465"/>
                <a:gd name="T7" fmla="*/ 0 h 1118"/>
                <a:gd name="T8" fmla="*/ 0 w 465"/>
                <a:gd name="T9" fmla="*/ 3 h 1118"/>
              </a:gdLst>
              <a:ahLst/>
              <a:cxnLst>
                <a:cxn ang="0">
                  <a:pos x="T0" y="T1"/>
                </a:cxn>
                <a:cxn ang="0">
                  <a:pos x="T2" y="T3"/>
                </a:cxn>
                <a:cxn ang="0">
                  <a:pos x="T4" y="T5"/>
                </a:cxn>
                <a:cxn ang="0">
                  <a:pos x="T6" y="T7"/>
                </a:cxn>
                <a:cxn ang="0">
                  <a:pos x="T8" y="T9"/>
                </a:cxn>
              </a:cxnLst>
              <a:rect l="0" t="0" r="r" b="b"/>
              <a:pathLst>
                <a:path w="465" h="1118">
                  <a:moveTo>
                    <a:pt x="0" y="3"/>
                  </a:moveTo>
                  <a:lnTo>
                    <a:pt x="449" y="1118"/>
                  </a:lnTo>
                  <a:lnTo>
                    <a:pt x="465" y="1118"/>
                  </a:lnTo>
                  <a:lnTo>
                    <a:pt x="2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4083051" y="2601913"/>
              <a:ext cx="731838" cy="1781175"/>
            </a:xfrm>
            <a:custGeom>
              <a:avLst/>
              <a:gdLst>
                <a:gd name="T0" fmla="*/ 461 w 461"/>
                <a:gd name="T1" fmla="*/ 0 h 1122"/>
                <a:gd name="T2" fmla="*/ 17 w 461"/>
                <a:gd name="T3" fmla="*/ 1122 h 1122"/>
                <a:gd name="T4" fmla="*/ 0 w 461"/>
                <a:gd name="T5" fmla="*/ 1122 h 1122"/>
                <a:gd name="T6" fmla="*/ 437 w 461"/>
                <a:gd name="T7" fmla="*/ 6 h 1122"/>
                <a:gd name="T8" fmla="*/ 461 w 461"/>
                <a:gd name="T9" fmla="*/ 0 h 1122"/>
              </a:gdLst>
              <a:ahLst/>
              <a:cxnLst>
                <a:cxn ang="0">
                  <a:pos x="T0" y="T1"/>
                </a:cxn>
                <a:cxn ang="0">
                  <a:pos x="T2" y="T3"/>
                </a:cxn>
                <a:cxn ang="0">
                  <a:pos x="T4" y="T5"/>
                </a:cxn>
                <a:cxn ang="0">
                  <a:pos x="T6" y="T7"/>
                </a:cxn>
                <a:cxn ang="0">
                  <a:pos x="T8" y="T9"/>
                </a:cxn>
              </a:cxnLst>
              <a:rect l="0" t="0" r="r" b="b"/>
              <a:pathLst>
                <a:path w="461" h="1122">
                  <a:moveTo>
                    <a:pt x="461" y="0"/>
                  </a:moveTo>
                  <a:lnTo>
                    <a:pt x="17" y="1122"/>
                  </a:lnTo>
                  <a:lnTo>
                    <a:pt x="0" y="1122"/>
                  </a:lnTo>
                  <a:lnTo>
                    <a:pt x="437" y="6"/>
                  </a:lnTo>
                  <a:lnTo>
                    <a:pt x="4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6100763" y="1754188"/>
              <a:ext cx="347663" cy="347662"/>
            </a:xfrm>
            <a:custGeom>
              <a:avLst/>
              <a:gdLst>
                <a:gd name="T0" fmla="*/ 109 w 219"/>
                <a:gd name="T1" fmla="*/ 219 h 219"/>
                <a:gd name="T2" fmla="*/ 132 w 219"/>
                <a:gd name="T3" fmla="*/ 217 h 219"/>
                <a:gd name="T4" fmla="*/ 151 w 219"/>
                <a:gd name="T5" fmla="*/ 210 h 219"/>
                <a:gd name="T6" fmla="*/ 171 w 219"/>
                <a:gd name="T7" fmla="*/ 199 h 219"/>
                <a:gd name="T8" fmla="*/ 187 w 219"/>
                <a:gd name="T9" fmla="*/ 186 h 219"/>
                <a:gd name="T10" fmla="*/ 199 w 219"/>
                <a:gd name="T11" fmla="*/ 171 h 219"/>
                <a:gd name="T12" fmla="*/ 210 w 219"/>
                <a:gd name="T13" fmla="*/ 151 h 219"/>
                <a:gd name="T14" fmla="*/ 217 w 219"/>
                <a:gd name="T15" fmla="*/ 132 h 219"/>
                <a:gd name="T16" fmla="*/ 219 w 219"/>
                <a:gd name="T17" fmla="*/ 109 h 219"/>
                <a:gd name="T18" fmla="*/ 217 w 219"/>
                <a:gd name="T19" fmla="*/ 87 h 219"/>
                <a:gd name="T20" fmla="*/ 210 w 219"/>
                <a:gd name="T21" fmla="*/ 67 h 219"/>
                <a:gd name="T22" fmla="*/ 199 w 219"/>
                <a:gd name="T23" fmla="*/ 48 h 219"/>
                <a:gd name="T24" fmla="*/ 187 w 219"/>
                <a:gd name="T25" fmla="*/ 31 h 219"/>
                <a:gd name="T26" fmla="*/ 171 w 219"/>
                <a:gd name="T27" fmla="*/ 19 h 219"/>
                <a:gd name="T28" fmla="*/ 151 w 219"/>
                <a:gd name="T29" fmla="*/ 9 h 219"/>
                <a:gd name="T30" fmla="*/ 132 w 219"/>
                <a:gd name="T31" fmla="*/ 1 h 219"/>
                <a:gd name="T32" fmla="*/ 109 w 219"/>
                <a:gd name="T33" fmla="*/ 0 h 219"/>
                <a:gd name="T34" fmla="*/ 87 w 219"/>
                <a:gd name="T35" fmla="*/ 1 h 219"/>
                <a:gd name="T36" fmla="*/ 67 w 219"/>
                <a:gd name="T37" fmla="*/ 9 h 219"/>
                <a:gd name="T38" fmla="*/ 48 w 219"/>
                <a:gd name="T39" fmla="*/ 19 h 219"/>
                <a:gd name="T40" fmla="*/ 33 w 219"/>
                <a:gd name="T41" fmla="*/ 31 h 219"/>
                <a:gd name="T42" fmla="*/ 19 w 219"/>
                <a:gd name="T43" fmla="*/ 48 h 219"/>
                <a:gd name="T44" fmla="*/ 9 w 219"/>
                <a:gd name="T45" fmla="*/ 67 h 219"/>
                <a:gd name="T46" fmla="*/ 1 w 219"/>
                <a:gd name="T47" fmla="*/ 87 h 219"/>
                <a:gd name="T48" fmla="*/ 0 w 219"/>
                <a:gd name="T49" fmla="*/ 109 h 219"/>
                <a:gd name="T50" fmla="*/ 1 w 219"/>
                <a:gd name="T51" fmla="*/ 132 h 219"/>
                <a:gd name="T52" fmla="*/ 9 w 219"/>
                <a:gd name="T53" fmla="*/ 151 h 219"/>
                <a:gd name="T54" fmla="*/ 19 w 219"/>
                <a:gd name="T55" fmla="*/ 171 h 219"/>
                <a:gd name="T56" fmla="*/ 33 w 219"/>
                <a:gd name="T57" fmla="*/ 186 h 219"/>
                <a:gd name="T58" fmla="*/ 48 w 219"/>
                <a:gd name="T59" fmla="*/ 199 h 219"/>
                <a:gd name="T60" fmla="*/ 67 w 219"/>
                <a:gd name="T61" fmla="*/ 210 h 219"/>
                <a:gd name="T62" fmla="*/ 87 w 219"/>
                <a:gd name="T63" fmla="*/ 217 h 219"/>
                <a:gd name="T64" fmla="*/ 109 w 219"/>
                <a:gd name="T65"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219">
                  <a:moveTo>
                    <a:pt x="109" y="219"/>
                  </a:moveTo>
                  <a:lnTo>
                    <a:pt x="132" y="217"/>
                  </a:lnTo>
                  <a:lnTo>
                    <a:pt x="151" y="210"/>
                  </a:lnTo>
                  <a:lnTo>
                    <a:pt x="171" y="199"/>
                  </a:lnTo>
                  <a:lnTo>
                    <a:pt x="187" y="186"/>
                  </a:lnTo>
                  <a:lnTo>
                    <a:pt x="199" y="171"/>
                  </a:lnTo>
                  <a:lnTo>
                    <a:pt x="210" y="151"/>
                  </a:lnTo>
                  <a:lnTo>
                    <a:pt x="217" y="132"/>
                  </a:lnTo>
                  <a:lnTo>
                    <a:pt x="219" y="109"/>
                  </a:lnTo>
                  <a:lnTo>
                    <a:pt x="217" y="87"/>
                  </a:lnTo>
                  <a:lnTo>
                    <a:pt x="210" y="67"/>
                  </a:lnTo>
                  <a:lnTo>
                    <a:pt x="199" y="48"/>
                  </a:lnTo>
                  <a:lnTo>
                    <a:pt x="187" y="31"/>
                  </a:lnTo>
                  <a:lnTo>
                    <a:pt x="171" y="19"/>
                  </a:lnTo>
                  <a:lnTo>
                    <a:pt x="151" y="9"/>
                  </a:lnTo>
                  <a:lnTo>
                    <a:pt x="132" y="1"/>
                  </a:lnTo>
                  <a:lnTo>
                    <a:pt x="109" y="0"/>
                  </a:lnTo>
                  <a:lnTo>
                    <a:pt x="87" y="1"/>
                  </a:lnTo>
                  <a:lnTo>
                    <a:pt x="67" y="9"/>
                  </a:lnTo>
                  <a:lnTo>
                    <a:pt x="48" y="19"/>
                  </a:lnTo>
                  <a:lnTo>
                    <a:pt x="33" y="31"/>
                  </a:lnTo>
                  <a:lnTo>
                    <a:pt x="19" y="48"/>
                  </a:lnTo>
                  <a:lnTo>
                    <a:pt x="9" y="67"/>
                  </a:lnTo>
                  <a:lnTo>
                    <a:pt x="1" y="87"/>
                  </a:lnTo>
                  <a:lnTo>
                    <a:pt x="0" y="109"/>
                  </a:lnTo>
                  <a:lnTo>
                    <a:pt x="1" y="132"/>
                  </a:lnTo>
                  <a:lnTo>
                    <a:pt x="9" y="151"/>
                  </a:lnTo>
                  <a:lnTo>
                    <a:pt x="19" y="171"/>
                  </a:lnTo>
                  <a:lnTo>
                    <a:pt x="33" y="186"/>
                  </a:lnTo>
                  <a:lnTo>
                    <a:pt x="48" y="199"/>
                  </a:lnTo>
                  <a:lnTo>
                    <a:pt x="67" y="210"/>
                  </a:lnTo>
                  <a:lnTo>
                    <a:pt x="87" y="217"/>
                  </a:lnTo>
                  <a:lnTo>
                    <a:pt x="109"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6135688" y="1787525"/>
              <a:ext cx="276225" cy="280987"/>
            </a:xfrm>
            <a:custGeom>
              <a:avLst/>
              <a:gdLst>
                <a:gd name="T0" fmla="*/ 87 w 174"/>
                <a:gd name="T1" fmla="*/ 177 h 177"/>
                <a:gd name="T2" fmla="*/ 105 w 174"/>
                <a:gd name="T3" fmla="*/ 175 h 177"/>
                <a:gd name="T4" fmla="*/ 122 w 174"/>
                <a:gd name="T5" fmla="*/ 169 h 177"/>
                <a:gd name="T6" fmla="*/ 137 w 174"/>
                <a:gd name="T7" fmla="*/ 162 h 177"/>
                <a:gd name="T8" fmla="*/ 149 w 174"/>
                <a:gd name="T9" fmla="*/ 150 h 177"/>
                <a:gd name="T10" fmla="*/ 159 w 174"/>
                <a:gd name="T11" fmla="*/ 138 h 177"/>
                <a:gd name="T12" fmla="*/ 168 w 174"/>
                <a:gd name="T13" fmla="*/ 123 h 177"/>
                <a:gd name="T14" fmla="*/ 173 w 174"/>
                <a:gd name="T15" fmla="*/ 106 h 177"/>
                <a:gd name="T16" fmla="*/ 174 w 174"/>
                <a:gd name="T17" fmla="*/ 88 h 177"/>
                <a:gd name="T18" fmla="*/ 173 w 174"/>
                <a:gd name="T19" fmla="*/ 70 h 177"/>
                <a:gd name="T20" fmla="*/ 168 w 174"/>
                <a:gd name="T21" fmla="*/ 54 h 177"/>
                <a:gd name="T22" fmla="*/ 159 w 174"/>
                <a:gd name="T23" fmla="*/ 39 h 177"/>
                <a:gd name="T24" fmla="*/ 149 w 174"/>
                <a:gd name="T25" fmla="*/ 25 h 177"/>
                <a:gd name="T26" fmla="*/ 137 w 174"/>
                <a:gd name="T27" fmla="*/ 15 h 177"/>
                <a:gd name="T28" fmla="*/ 122 w 174"/>
                <a:gd name="T29" fmla="*/ 7 h 177"/>
                <a:gd name="T30" fmla="*/ 105 w 174"/>
                <a:gd name="T31" fmla="*/ 1 h 177"/>
                <a:gd name="T32" fmla="*/ 87 w 174"/>
                <a:gd name="T33" fmla="*/ 0 h 177"/>
                <a:gd name="T34" fmla="*/ 69 w 174"/>
                <a:gd name="T35" fmla="*/ 1 h 177"/>
                <a:gd name="T36" fmla="*/ 53 w 174"/>
                <a:gd name="T37" fmla="*/ 7 h 177"/>
                <a:gd name="T38" fmla="*/ 39 w 174"/>
                <a:gd name="T39" fmla="*/ 15 h 177"/>
                <a:gd name="T40" fmla="*/ 26 w 174"/>
                <a:gd name="T41" fmla="*/ 25 h 177"/>
                <a:gd name="T42" fmla="*/ 15 w 174"/>
                <a:gd name="T43" fmla="*/ 39 h 177"/>
                <a:gd name="T44" fmla="*/ 8 w 174"/>
                <a:gd name="T45" fmla="*/ 54 h 177"/>
                <a:gd name="T46" fmla="*/ 2 w 174"/>
                <a:gd name="T47" fmla="*/ 70 h 177"/>
                <a:gd name="T48" fmla="*/ 0 w 174"/>
                <a:gd name="T49" fmla="*/ 88 h 177"/>
                <a:gd name="T50" fmla="*/ 2 w 174"/>
                <a:gd name="T51" fmla="*/ 106 h 177"/>
                <a:gd name="T52" fmla="*/ 8 w 174"/>
                <a:gd name="T53" fmla="*/ 123 h 177"/>
                <a:gd name="T54" fmla="*/ 15 w 174"/>
                <a:gd name="T55" fmla="*/ 138 h 177"/>
                <a:gd name="T56" fmla="*/ 26 w 174"/>
                <a:gd name="T57" fmla="*/ 150 h 177"/>
                <a:gd name="T58" fmla="*/ 39 w 174"/>
                <a:gd name="T59" fmla="*/ 162 h 177"/>
                <a:gd name="T60" fmla="*/ 53 w 174"/>
                <a:gd name="T61" fmla="*/ 169 h 177"/>
                <a:gd name="T62" fmla="*/ 69 w 174"/>
                <a:gd name="T63" fmla="*/ 175 h 177"/>
                <a:gd name="T64" fmla="*/ 87 w 174"/>
                <a:gd name="T6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177">
                  <a:moveTo>
                    <a:pt x="87" y="177"/>
                  </a:moveTo>
                  <a:lnTo>
                    <a:pt x="105" y="175"/>
                  </a:lnTo>
                  <a:lnTo>
                    <a:pt x="122" y="169"/>
                  </a:lnTo>
                  <a:lnTo>
                    <a:pt x="137" y="162"/>
                  </a:lnTo>
                  <a:lnTo>
                    <a:pt x="149" y="150"/>
                  </a:lnTo>
                  <a:lnTo>
                    <a:pt x="159" y="138"/>
                  </a:lnTo>
                  <a:lnTo>
                    <a:pt x="168" y="123"/>
                  </a:lnTo>
                  <a:lnTo>
                    <a:pt x="173" y="106"/>
                  </a:lnTo>
                  <a:lnTo>
                    <a:pt x="174" y="88"/>
                  </a:lnTo>
                  <a:lnTo>
                    <a:pt x="173" y="70"/>
                  </a:lnTo>
                  <a:lnTo>
                    <a:pt x="168" y="54"/>
                  </a:lnTo>
                  <a:lnTo>
                    <a:pt x="159" y="39"/>
                  </a:lnTo>
                  <a:lnTo>
                    <a:pt x="149" y="25"/>
                  </a:lnTo>
                  <a:lnTo>
                    <a:pt x="137" y="15"/>
                  </a:lnTo>
                  <a:lnTo>
                    <a:pt x="122" y="7"/>
                  </a:lnTo>
                  <a:lnTo>
                    <a:pt x="105" y="1"/>
                  </a:lnTo>
                  <a:lnTo>
                    <a:pt x="87" y="0"/>
                  </a:lnTo>
                  <a:lnTo>
                    <a:pt x="69" y="1"/>
                  </a:lnTo>
                  <a:lnTo>
                    <a:pt x="53" y="7"/>
                  </a:lnTo>
                  <a:lnTo>
                    <a:pt x="39" y="15"/>
                  </a:lnTo>
                  <a:lnTo>
                    <a:pt x="26" y="25"/>
                  </a:lnTo>
                  <a:lnTo>
                    <a:pt x="15" y="39"/>
                  </a:lnTo>
                  <a:lnTo>
                    <a:pt x="8" y="54"/>
                  </a:lnTo>
                  <a:lnTo>
                    <a:pt x="2" y="70"/>
                  </a:lnTo>
                  <a:lnTo>
                    <a:pt x="0" y="88"/>
                  </a:lnTo>
                  <a:lnTo>
                    <a:pt x="2" y="106"/>
                  </a:lnTo>
                  <a:lnTo>
                    <a:pt x="8" y="123"/>
                  </a:lnTo>
                  <a:lnTo>
                    <a:pt x="15" y="138"/>
                  </a:lnTo>
                  <a:lnTo>
                    <a:pt x="26" y="150"/>
                  </a:lnTo>
                  <a:lnTo>
                    <a:pt x="39" y="162"/>
                  </a:lnTo>
                  <a:lnTo>
                    <a:pt x="53" y="169"/>
                  </a:lnTo>
                  <a:lnTo>
                    <a:pt x="69" y="175"/>
                  </a:lnTo>
                  <a:lnTo>
                    <a:pt x="87" y="177"/>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p:cNvSpPr>
            <p:nvPr/>
          </p:nvSpPr>
          <p:spPr bwMode="auto">
            <a:xfrm>
              <a:off x="6245226" y="1820863"/>
              <a:ext cx="109538" cy="111125"/>
            </a:xfrm>
            <a:custGeom>
              <a:avLst/>
              <a:gdLst>
                <a:gd name="T0" fmla="*/ 36 w 69"/>
                <a:gd name="T1" fmla="*/ 70 h 70"/>
                <a:gd name="T2" fmla="*/ 50 w 69"/>
                <a:gd name="T3" fmla="*/ 67 h 70"/>
                <a:gd name="T4" fmla="*/ 60 w 69"/>
                <a:gd name="T5" fmla="*/ 60 h 70"/>
                <a:gd name="T6" fmla="*/ 66 w 69"/>
                <a:gd name="T7" fmla="*/ 48 h 70"/>
                <a:gd name="T8" fmla="*/ 69 w 69"/>
                <a:gd name="T9" fmla="*/ 34 h 70"/>
                <a:gd name="T10" fmla="*/ 66 w 69"/>
                <a:gd name="T11" fmla="*/ 21 h 70"/>
                <a:gd name="T12" fmla="*/ 60 w 69"/>
                <a:gd name="T13" fmla="*/ 10 h 70"/>
                <a:gd name="T14" fmla="*/ 50 w 69"/>
                <a:gd name="T15" fmla="*/ 3 h 70"/>
                <a:gd name="T16" fmla="*/ 36 w 69"/>
                <a:gd name="T17" fmla="*/ 0 h 70"/>
                <a:gd name="T18" fmla="*/ 23 w 69"/>
                <a:gd name="T19" fmla="*/ 3 h 70"/>
                <a:gd name="T20" fmla="*/ 11 w 69"/>
                <a:gd name="T21" fmla="*/ 10 h 70"/>
                <a:gd name="T22" fmla="*/ 3 w 69"/>
                <a:gd name="T23" fmla="*/ 21 h 70"/>
                <a:gd name="T24" fmla="*/ 0 w 69"/>
                <a:gd name="T25" fmla="*/ 34 h 70"/>
                <a:gd name="T26" fmla="*/ 3 w 69"/>
                <a:gd name="T27" fmla="*/ 48 h 70"/>
                <a:gd name="T28" fmla="*/ 11 w 69"/>
                <a:gd name="T29" fmla="*/ 60 h 70"/>
                <a:gd name="T30" fmla="*/ 23 w 69"/>
                <a:gd name="T31" fmla="*/ 67 h 70"/>
                <a:gd name="T32" fmla="*/ 36 w 69"/>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0">
                  <a:moveTo>
                    <a:pt x="36" y="70"/>
                  </a:moveTo>
                  <a:lnTo>
                    <a:pt x="50" y="67"/>
                  </a:lnTo>
                  <a:lnTo>
                    <a:pt x="60" y="60"/>
                  </a:lnTo>
                  <a:lnTo>
                    <a:pt x="66" y="48"/>
                  </a:lnTo>
                  <a:lnTo>
                    <a:pt x="69" y="34"/>
                  </a:lnTo>
                  <a:lnTo>
                    <a:pt x="66" y="21"/>
                  </a:lnTo>
                  <a:lnTo>
                    <a:pt x="60" y="10"/>
                  </a:lnTo>
                  <a:lnTo>
                    <a:pt x="50" y="3"/>
                  </a:lnTo>
                  <a:lnTo>
                    <a:pt x="36" y="0"/>
                  </a:lnTo>
                  <a:lnTo>
                    <a:pt x="23" y="3"/>
                  </a:lnTo>
                  <a:lnTo>
                    <a:pt x="11" y="10"/>
                  </a:lnTo>
                  <a:lnTo>
                    <a:pt x="3" y="21"/>
                  </a:lnTo>
                  <a:lnTo>
                    <a:pt x="0" y="34"/>
                  </a:lnTo>
                  <a:lnTo>
                    <a:pt x="3" y="48"/>
                  </a:lnTo>
                  <a:lnTo>
                    <a:pt x="11" y="60"/>
                  </a:lnTo>
                  <a:lnTo>
                    <a:pt x="23" y="67"/>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5910263" y="2360613"/>
              <a:ext cx="719138" cy="2646362"/>
            </a:xfrm>
            <a:custGeom>
              <a:avLst/>
              <a:gdLst>
                <a:gd name="T0" fmla="*/ 3 w 453"/>
                <a:gd name="T1" fmla="*/ 86 h 1667"/>
                <a:gd name="T2" fmla="*/ 9 w 453"/>
                <a:gd name="T3" fmla="*/ 107 h 1667"/>
                <a:gd name="T4" fmla="*/ 22 w 453"/>
                <a:gd name="T5" fmla="*/ 164 h 1667"/>
                <a:gd name="T6" fmla="*/ 43 w 453"/>
                <a:gd name="T7" fmla="*/ 248 h 1667"/>
                <a:gd name="T8" fmla="*/ 66 w 453"/>
                <a:gd name="T9" fmla="*/ 353 h 1667"/>
                <a:gd name="T10" fmla="*/ 90 w 453"/>
                <a:gd name="T11" fmla="*/ 470 h 1667"/>
                <a:gd name="T12" fmla="*/ 111 w 453"/>
                <a:gd name="T13" fmla="*/ 591 h 1667"/>
                <a:gd name="T14" fmla="*/ 126 w 453"/>
                <a:gd name="T15" fmla="*/ 708 h 1667"/>
                <a:gd name="T16" fmla="*/ 132 w 453"/>
                <a:gd name="T17" fmla="*/ 813 h 1667"/>
                <a:gd name="T18" fmla="*/ 127 w 453"/>
                <a:gd name="T19" fmla="*/ 912 h 1667"/>
                <a:gd name="T20" fmla="*/ 112 w 453"/>
                <a:gd name="T21" fmla="*/ 1013 h 1667"/>
                <a:gd name="T22" fmla="*/ 91 w 453"/>
                <a:gd name="T23" fmla="*/ 1115 h 1667"/>
                <a:gd name="T24" fmla="*/ 67 w 453"/>
                <a:gd name="T25" fmla="*/ 1214 h 1667"/>
                <a:gd name="T26" fmla="*/ 42 w 453"/>
                <a:gd name="T27" fmla="*/ 1307 h 1667"/>
                <a:gd name="T28" fmla="*/ 21 w 453"/>
                <a:gd name="T29" fmla="*/ 1392 h 1667"/>
                <a:gd name="T30" fmla="*/ 6 w 453"/>
                <a:gd name="T31" fmla="*/ 1467 h 1667"/>
                <a:gd name="T32" fmla="*/ 0 w 453"/>
                <a:gd name="T33" fmla="*/ 1527 h 1667"/>
                <a:gd name="T34" fmla="*/ 6 w 453"/>
                <a:gd name="T35" fmla="*/ 1565 h 1667"/>
                <a:gd name="T36" fmla="*/ 22 w 453"/>
                <a:gd name="T37" fmla="*/ 1593 h 1667"/>
                <a:gd name="T38" fmla="*/ 46 w 453"/>
                <a:gd name="T39" fmla="*/ 1617 h 1667"/>
                <a:gd name="T40" fmla="*/ 75 w 453"/>
                <a:gd name="T41" fmla="*/ 1635 h 1667"/>
                <a:gd name="T42" fmla="*/ 108 w 453"/>
                <a:gd name="T43" fmla="*/ 1649 h 1667"/>
                <a:gd name="T44" fmla="*/ 139 w 453"/>
                <a:gd name="T45" fmla="*/ 1658 h 1667"/>
                <a:gd name="T46" fmla="*/ 171 w 453"/>
                <a:gd name="T47" fmla="*/ 1664 h 1667"/>
                <a:gd name="T48" fmla="*/ 196 w 453"/>
                <a:gd name="T49" fmla="*/ 1667 h 1667"/>
                <a:gd name="T50" fmla="*/ 276 w 453"/>
                <a:gd name="T51" fmla="*/ 1664 h 1667"/>
                <a:gd name="T52" fmla="*/ 303 w 453"/>
                <a:gd name="T53" fmla="*/ 1659 h 1667"/>
                <a:gd name="T54" fmla="*/ 331 w 453"/>
                <a:gd name="T55" fmla="*/ 1653 h 1667"/>
                <a:gd name="T56" fmla="*/ 361 w 453"/>
                <a:gd name="T57" fmla="*/ 1643 h 1667"/>
                <a:gd name="T58" fmla="*/ 390 w 453"/>
                <a:gd name="T59" fmla="*/ 1629 h 1667"/>
                <a:gd name="T60" fmla="*/ 414 w 453"/>
                <a:gd name="T61" fmla="*/ 1611 h 1667"/>
                <a:gd name="T62" fmla="*/ 435 w 453"/>
                <a:gd name="T63" fmla="*/ 1589 h 1667"/>
                <a:gd name="T64" fmla="*/ 448 w 453"/>
                <a:gd name="T65" fmla="*/ 1562 h 1667"/>
                <a:gd name="T66" fmla="*/ 453 w 453"/>
                <a:gd name="T67" fmla="*/ 1527 h 1667"/>
                <a:gd name="T68" fmla="*/ 447 w 453"/>
                <a:gd name="T69" fmla="*/ 1467 h 1667"/>
                <a:gd name="T70" fmla="*/ 432 w 453"/>
                <a:gd name="T71" fmla="*/ 1392 h 1667"/>
                <a:gd name="T72" fmla="*/ 411 w 453"/>
                <a:gd name="T73" fmla="*/ 1307 h 1667"/>
                <a:gd name="T74" fmla="*/ 385 w 453"/>
                <a:gd name="T75" fmla="*/ 1214 h 1667"/>
                <a:gd name="T76" fmla="*/ 361 w 453"/>
                <a:gd name="T77" fmla="*/ 1115 h 1667"/>
                <a:gd name="T78" fmla="*/ 340 w 453"/>
                <a:gd name="T79" fmla="*/ 1013 h 1667"/>
                <a:gd name="T80" fmla="*/ 325 w 453"/>
                <a:gd name="T81" fmla="*/ 912 h 1667"/>
                <a:gd name="T82" fmla="*/ 321 w 453"/>
                <a:gd name="T83" fmla="*/ 813 h 1667"/>
                <a:gd name="T84" fmla="*/ 327 w 453"/>
                <a:gd name="T85" fmla="*/ 717 h 1667"/>
                <a:gd name="T86" fmla="*/ 339 w 453"/>
                <a:gd name="T87" fmla="*/ 611 h 1667"/>
                <a:gd name="T88" fmla="*/ 358 w 453"/>
                <a:gd name="T89" fmla="*/ 500 h 1667"/>
                <a:gd name="T90" fmla="*/ 379 w 453"/>
                <a:gd name="T91" fmla="*/ 392 h 1667"/>
                <a:gd name="T92" fmla="*/ 400 w 453"/>
                <a:gd name="T93" fmla="*/ 290 h 1667"/>
                <a:gd name="T94" fmla="*/ 421 w 453"/>
                <a:gd name="T95" fmla="*/ 203 h 1667"/>
                <a:gd name="T96" fmla="*/ 436 w 453"/>
                <a:gd name="T97" fmla="*/ 137 h 1667"/>
                <a:gd name="T98" fmla="*/ 447 w 453"/>
                <a:gd name="T99" fmla="*/ 96 h 1667"/>
                <a:gd name="T100" fmla="*/ 231 w 453"/>
                <a:gd name="T101" fmla="*/ 0 h 1667"/>
                <a:gd name="T102" fmla="*/ 3 w 453"/>
                <a:gd name="T103" fmla="*/ 86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 h="1667">
                  <a:moveTo>
                    <a:pt x="3" y="86"/>
                  </a:moveTo>
                  <a:lnTo>
                    <a:pt x="9" y="107"/>
                  </a:lnTo>
                  <a:lnTo>
                    <a:pt x="22" y="164"/>
                  </a:lnTo>
                  <a:lnTo>
                    <a:pt x="43" y="248"/>
                  </a:lnTo>
                  <a:lnTo>
                    <a:pt x="66" y="353"/>
                  </a:lnTo>
                  <a:lnTo>
                    <a:pt x="90" y="470"/>
                  </a:lnTo>
                  <a:lnTo>
                    <a:pt x="111" y="591"/>
                  </a:lnTo>
                  <a:lnTo>
                    <a:pt x="126" y="708"/>
                  </a:lnTo>
                  <a:lnTo>
                    <a:pt x="132" y="813"/>
                  </a:lnTo>
                  <a:lnTo>
                    <a:pt x="127" y="912"/>
                  </a:lnTo>
                  <a:lnTo>
                    <a:pt x="112" y="1013"/>
                  </a:lnTo>
                  <a:lnTo>
                    <a:pt x="91" y="1115"/>
                  </a:lnTo>
                  <a:lnTo>
                    <a:pt x="67" y="1214"/>
                  </a:lnTo>
                  <a:lnTo>
                    <a:pt x="42" y="1307"/>
                  </a:lnTo>
                  <a:lnTo>
                    <a:pt x="21" y="1392"/>
                  </a:lnTo>
                  <a:lnTo>
                    <a:pt x="6" y="1467"/>
                  </a:lnTo>
                  <a:lnTo>
                    <a:pt x="0" y="1527"/>
                  </a:lnTo>
                  <a:lnTo>
                    <a:pt x="6" y="1565"/>
                  </a:lnTo>
                  <a:lnTo>
                    <a:pt x="22" y="1593"/>
                  </a:lnTo>
                  <a:lnTo>
                    <a:pt x="46" y="1617"/>
                  </a:lnTo>
                  <a:lnTo>
                    <a:pt x="75" y="1635"/>
                  </a:lnTo>
                  <a:lnTo>
                    <a:pt x="108" y="1649"/>
                  </a:lnTo>
                  <a:lnTo>
                    <a:pt x="139" y="1658"/>
                  </a:lnTo>
                  <a:lnTo>
                    <a:pt x="171" y="1664"/>
                  </a:lnTo>
                  <a:lnTo>
                    <a:pt x="196" y="1667"/>
                  </a:lnTo>
                  <a:lnTo>
                    <a:pt x="276" y="1664"/>
                  </a:lnTo>
                  <a:lnTo>
                    <a:pt x="303" y="1659"/>
                  </a:lnTo>
                  <a:lnTo>
                    <a:pt x="331" y="1653"/>
                  </a:lnTo>
                  <a:lnTo>
                    <a:pt x="361" y="1643"/>
                  </a:lnTo>
                  <a:lnTo>
                    <a:pt x="390" y="1629"/>
                  </a:lnTo>
                  <a:lnTo>
                    <a:pt x="414" y="1611"/>
                  </a:lnTo>
                  <a:lnTo>
                    <a:pt x="435" y="1589"/>
                  </a:lnTo>
                  <a:lnTo>
                    <a:pt x="448" y="1562"/>
                  </a:lnTo>
                  <a:lnTo>
                    <a:pt x="453" y="1527"/>
                  </a:lnTo>
                  <a:lnTo>
                    <a:pt x="447" y="1467"/>
                  </a:lnTo>
                  <a:lnTo>
                    <a:pt x="432" y="1392"/>
                  </a:lnTo>
                  <a:lnTo>
                    <a:pt x="411" y="1307"/>
                  </a:lnTo>
                  <a:lnTo>
                    <a:pt x="385" y="1214"/>
                  </a:lnTo>
                  <a:lnTo>
                    <a:pt x="361" y="1115"/>
                  </a:lnTo>
                  <a:lnTo>
                    <a:pt x="340" y="1013"/>
                  </a:lnTo>
                  <a:lnTo>
                    <a:pt x="325" y="912"/>
                  </a:lnTo>
                  <a:lnTo>
                    <a:pt x="321" y="813"/>
                  </a:lnTo>
                  <a:lnTo>
                    <a:pt x="327" y="717"/>
                  </a:lnTo>
                  <a:lnTo>
                    <a:pt x="339" y="611"/>
                  </a:lnTo>
                  <a:lnTo>
                    <a:pt x="358" y="500"/>
                  </a:lnTo>
                  <a:lnTo>
                    <a:pt x="379" y="392"/>
                  </a:lnTo>
                  <a:lnTo>
                    <a:pt x="400" y="290"/>
                  </a:lnTo>
                  <a:lnTo>
                    <a:pt x="421" y="203"/>
                  </a:lnTo>
                  <a:lnTo>
                    <a:pt x="436" y="137"/>
                  </a:lnTo>
                  <a:lnTo>
                    <a:pt x="447" y="96"/>
                  </a:lnTo>
                  <a:lnTo>
                    <a:pt x="231" y="0"/>
                  </a:lnTo>
                  <a:lnTo>
                    <a:pt x="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5824538" y="4978400"/>
              <a:ext cx="900113" cy="173037"/>
            </a:xfrm>
            <a:custGeom>
              <a:avLst/>
              <a:gdLst>
                <a:gd name="T0" fmla="*/ 313 w 567"/>
                <a:gd name="T1" fmla="*/ 109 h 109"/>
                <a:gd name="T2" fmla="*/ 369 w 567"/>
                <a:gd name="T3" fmla="*/ 106 h 109"/>
                <a:gd name="T4" fmla="*/ 418 w 567"/>
                <a:gd name="T5" fmla="*/ 103 h 109"/>
                <a:gd name="T6" fmla="*/ 463 w 567"/>
                <a:gd name="T7" fmla="*/ 97 h 109"/>
                <a:gd name="T8" fmla="*/ 502 w 567"/>
                <a:gd name="T9" fmla="*/ 90 h 109"/>
                <a:gd name="T10" fmla="*/ 532 w 567"/>
                <a:gd name="T11" fmla="*/ 81 h 109"/>
                <a:gd name="T12" fmla="*/ 553 w 567"/>
                <a:gd name="T13" fmla="*/ 72 h 109"/>
                <a:gd name="T14" fmla="*/ 565 w 567"/>
                <a:gd name="T15" fmla="*/ 61 h 109"/>
                <a:gd name="T16" fmla="*/ 565 w 567"/>
                <a:gd name="T17" fmla="*/ 49 h 109"/>
                <a:gd name="T18" fmla="*/ 553 w 567"/>
                <a:gd name="T19" fmla="*/ 39 h 109"/>
                <a:gd name="T20" fmla="*/ 532 w 567"/>
                <a:gd name="T21" fmla="*/ 30 h 109"/>
                <a:gd name="T22" fmla="*/ 502 w 567"/>
                <a:gd name="T23" fmla="*/ 21 h 109"/>
                <a:gd name="T24" fmla="*/ 463 w 567"/>
                <a:gd name="T25" fmla="*/ 13 h 109"/>
                <a:gd name="T26" fmla="*/ 418 w 567"/>
                <a:gd name="T27" fmla="*/ 7 h 109"/>
                <a:gd name="T28" fmla="*/ 369 w 567"/>
                <a:gd name="T29" fmla="*/ 3 h 109"/>
                <a:gd name="T30" fmla="*/ 313 w 567"/>
                <a:gd name="T31" fmla="*/ 0 h 109"/>
                <a:gd name="T32" fmla="*/ 256 w 567"/>
                <a:gd name="T33" fmla="*/ 0 h 109"/>
                <a:gd name="T34" fmla="*/ 199 w 567"/>
                <a:gd name="T35" fmla="*/ 3 h 109"/>
                <a:gd name="T36" fmla="*/ 148 w 567"/>
                <a:gd name="T37" fmla="*/ 7 h 109"/>
                <a:gd name="T38" fmla="*/ 103 w 567"/>
                <a:gd name="T39" fmla="*/ 13 h 109"/>
                <a:gd name="T40" fmla="*/ 64 w 567"/>
                <a:gd name="T41" fmla="*/ 21 h 109"/>
                <a:gd name="T42" fmla="*/ 34 w 567"/>
                <a:gd name="T43" fmla="*/ 30 h 109"/>
                <a:gd name="T44" fmla="*/ 13 w 567"/>
                <a:gd name="T45" fmla="*/ 39 h 109"/>
                <a:gd name="T46" fmla="*/ 1 w 567"/>
                <a:gd name="T47" fmla="*/ 49 h 109"/>
                <a:gd name="T48" fmla="*/ 1 w 567"/>
                <a:gd name="T49" fmla="*/ 61 h 109"/>
                <a:gd name="T50" fmla="*/ 13 w 567"/>
                <a:gd name="T51" fmla="*/ 72 h 109"/>
                <a:gd name="T52" fmla="*/ 34 w 567"/>
                <a:gd name="T53" fmla="*/ 81 h 109"/>
                <a:gd name="T54" fmla="*/ 64 w 567"/>
                <a:gd name="T55" fmla="*/ 90 h 109"/>
                <a:gd name="T56" fmla="*/ 103 w 567"/>
                <a:gd name="T57" fmla="*/ 97 h 109"/>
                <a:gd name="T58" fmla="*/ 148 w 567"/>
                <a:gd name="T59" fmla="*/ 103 h 109"/>
                <a:gd name="T60" fmla="*/ 199 w 567"/>
                <a:gd name="T61" fmla="*/ 106 h 109"/>
                <a:gd name="T62" fmla="*/ 256 w 567"/>
                <a:gd name="T6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7" h="109">
                  <a:moveTo>
                    <a:pt x="285" y="109"/>
                  </a:moveTo>
                  <a:lnTo>
                    <a:pt x="313" y="109"/>
                  </a:lnTo>
                  <a:lnTo>
                    <a:pt x="342" y="108"/>
                  </a:lnTo>
                  <a:lnTo>
                    <a:pt x="369" y="106"/>
                  </a:lnTo>
                  <a:lnTo>
                    <a:pt x="394" y="105"/>
                  </a:lnTo>
                  <a:lnTo>
                    <a:pt x="418" y="103"/>
                  </a:lnTo>
                  <a:lnTo>
                    <a:pt x="442" y="100"/>
                  </a:lnTo>
                  <a:lnTo>
                    <a:pt x="463" y="97"/>
                  </a:lnTo>
                  <a:lnTo>
                    <a:pt x="484" y="93"/>
                  </a:lnTo>
                  <a:lnTo>
                    <a:pt x="502" y="90"/>
                  </a:lnTo>
                  <a:lnTo>
                    <a:pt x="519" y="85"/>
                  </a:lnTo>
                  <a:lnTo>
                    <a:pt x="532" y="81"/>
                  </a:lnTo>
                  <a:lnTo>
                    <a:pt x="544" y="76"/>
                  </a:lnTo>
                  <a:lnTo>
                    <a:pt x="553" y="72"/>
                  </a:lnTo>
                  <a:lnTo>
                    <a:pt x="561" y="66"/>
                  </a:lnTo>
                  <a:lnTo>
                    <a:pt x="565" y="61"/>
                  </a:lnTo>
                  <a:lnTo>
                    <a:pt x="567" y="55"/>
                  </a:lnTo>
                  <a:lnTo>
                    <a:pt x="565" y="49"/>
                  </a:lnTo>
                  <a:lnTo>
                    <a:pt x="561" y="45"/>
                  </a:lnTo>
                  <a:lnTo>
                    <a:pt x="553" y="39"/>
                  </a:lnTo>
                  <a:lnTo>
                    <a:pt x="544" y="34"/>
                  </a:lnTo>
                  <a:lnTo>
                    <a:pt x="532" y="30"/>
                  </a:lnTo>
                  <a:lnTo>
                    <a:pt x="519" y="25"/>
                  </a:lnTo>
                  <a:lnTo>
                    <a:pt x="502" y="21"/>
                  </a:lnTo>
                  <a:lnTo>
                    <a:pt x="484" y="16"/>
                  </a:lnTo>
                  <a:lnTo>
                    <a:pt x="463" y="13"/>
                  </a:lnTo>
                  <a:lnTo>
                    <a:pt x="442" y="9"/>
                  </a:lnTo>
                  <a:lnTo>
                    <a:pt x="418" y="7"/>
                  </a:lnTo>
                  <a:lnTo>
                    <a:pt x="394" y="4"/>
                  </a:lnTo>
                  <a:lnTo>
                    <a:pt x="369" y="3"/>
                  </a:lnTo>
                  <a:lnTo>
                    <a:pt x="342" y="1"/>
                  </a:lnTo>
                  <a:lnTo>
                    <a:pt x="313" y="0"/>
                  </a:lnTo>
                  <a:lnTo>
                    <a:pt x="285" y="0"/>
                  </a:lnTo>
                  <a:lnTo>
                    <a:pt x="256" y="0"/>
                  </a:lnTo>
                  <a:lnTo>
                    <a:pt x="228" y="1"/>
                  </a:lnTo>
                  <a:lnTo>
                    <a:pt x="199" y="3"/>
                  </a:lnTo>
                  <a:lnTo>
                    <a:pt x="174" y="4"/>
                  </a:lnTo>
                  <a:lnTo>
                    <a:pt x="148" y="7"/>
                  </a:lnTo>
                  <a:lnTo>
                    <a:pt x="126" y="9"/>
                  </a:lnTo>
                  <a:lnTo>
                    <a:pt x="103" y="13"/>
                  </a:lnTo>
                  <a:lnTo>
                    <a:pt x="84" y="16"/>
                  </a:lnTo>
                  <a:lnTo>
                    <a:pt x="64" y="21"/>
                  </a:lnTo>
                  <a:lnTo>
                    <a:pt x="48" y="25"/>
                  </a:lnTo>
                  <a:lnTo>
                    <a:pt x="34" y="30"/>
                  </a:lnTo>
                  <a:lnTo>
                    <a:pt x="22" y="34"/>
                  </a:lnTo>
                  <a:lnTo>
                    <a:pt x="13" y="39"/>
                  </a:lnTo>
                  <a:lnTo>
                    <a:pt x="6" y="45"/>
                  </a:lnTo>
                  <a:lnTo>
                    <a:pt x="1" y="49"/>
                  </a:lnTo>
                  <a:lnTo>
                    <a:pt x="0" y="55"/>
                  </a:lnTo>
                  <a:lnTo>
                    <a:pt x="1" y="61"/>
                  </a:lnTo>
                  <a:lnTo>
                    <a:pt x="6" y="66"/>
                  </a:lnTo>
                  <a:lnTo>
                    <a:pt x="13" y="72"/>
                  </a:lnTo>
                  <a:lnTo>
                    <a:pt x="22" y="76"/>
                  </a:lnTo>
                  <a:lnTo>
                    <a:pt x="34" y="81"/>
                  </a:lnTo>
                  <a:lnTo>
                    <a:pt x="48" y="85"/>
                  </a:lnTo>
                  <a:lnTo>
                    <a:pt x="64" y="90"/>
                  </a:lnTo>
                  <a:lnTo>
                    <a:pt x="84" y="93"/>
                  </a:lnTo>
                  <a:lnTo>
                    <a:pt x="103" y="97"/>
                  </a:lnTo>
                  <a:lnTo>
                    <a:pt x="126" y="100"/>
                  </a:lnTo>
                  <a:lnTo>
                    <a:pt x="148" y="103"/>
                  </a:lnTo>
                  <a:lnTo>
                    <a:pt x="174" y="105"/>
                  </a:lnTo>
                  <a:lnTo>
                    <a:pt x="199" y="106"/>
                  </a:lnTo>
                  <a:lnTo>
                    <a:pt x="228" y="108"/>
                  </a:lnTo>
                  <a:lnTo>
                    <a:pt x="256" y="109"/>
                  </a:lnTo>
                  <a:lnTo>
                    <a:pt x="285"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2"/>
            <p:cNvSpPr>
              <a:spLocks noChangeArrowheads="1"/>
            </p:cNvSpPr>
            <p:nvPr/>
          </p:nvSpPr>
          <p:spPr bwMode="auto">
            <a:xfrm>
              <a:off x="6221413" y="2089150"/>
              <a:ext cx="103188" cy="80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p:cNvSpPr>
            <p:nvPr/>
          </p:nvSpPr>
          <p:spPr bwMode="auto">
            <a:xfrm>
              <a:off x="5992813" y="2430463"/>
              <a:ext cx="552450" cy="2505075"/>
            </a:xfrm>
            <a:custGeom>
              <a:avLst/>
              <a:gdLst>
                <a:gd name="T0" fmla="*/ 6 w 348"/>
                <a:gd name="T1" fmla="*/ 48 h 1578"/>
                <a:gd name="T2" fmla="*/ 11 w 348"/>
                <a:gd name="T3" fmla="*/ 67 h 1578"/>
                <a:gd name="T4" fmla="*/ 24 w 348"/>
                <a:gd name="T5" fmla="*/ 121 h 1578"/>
                <a:gd name="T6" fmla="*/ 44 w 348"/>
                <a:gd name="T7" fmla="*/ 202 h 1578"/>
                <a:gd name="T8" fmla="*/ 66 w 348"/>
                <a:gd name="T9" fmla="*/ 303 h 1578"/>
                <a:gd name="T10" fmla="*/ 87 w 348"/>
                <a:gd name="T11" fmla="*/ 417 h 1578"/>
                <a:gd name="T12" fmla="*/ 107 w 348"/>
                <a:gd name="T13" fmla="*/ 537 h 1578"/>
                <a:gd name="T14" fmla="*/ 119 w 348"/>
                <a:gd name="T15" fmla="*/ 655 h 1578"/>
                <a:gd name="T16" fmla="*/ 123 w 348"/>
                <a:gd name="T17" fmla="*/ 766 h 1578"/>
                <a:gd name="T18" fmla="*/ 117 w 348"/>
                <a:gd name="T19" fmla="*/ 874 h 1578"/>
                <a:gd name="T20" fmla="*/ 102 w 348"/>
                <a:gd name="T21" fmla="*/ 987 h 1578"/>
                <a:gd name="T22" fmla="*/ 83 w 348"/>
                <a:gd name="T23" fmla="*/ 1098 h 1578"/>
                <a:gd name="T24" fmla="*/ 60 w 348"/>
                <a:gd name="T25" fmla="*/ 1206 h 1578"/>
                <a:gd name="T26" fmla="*/ 38 w 348"/>
                <a:gd name="T27" fmla="*/ 1303 h 1578"/>
                <a:gd name="T28" fmla="*/ 20 w 348"/>
                <a:gd name="T29" fmla="*/ 1386 h 1578"/>
                <a:gd name="T30" fmla="*/ 5 w 348"/>
                <a:gd name="T31" fmla="*/ 1449 h 1578"/>
                <a:gd name="T32" fmla="*/ 0 w 348"/>
                <a:gd name="T33" fmla="*/ 1489 h 1578"/>
                <a:gd name="T34" fmla="*/ 5 w 348"/>
                <a:gd name="T35" fmla="*/ 1507 h 1578"/>
                <a:gd name="T36" fmla="*/ 15 w 348"/>
                <a:gd name="T37" fmla="*/ 1522 h 1578"/>
                <a:gd name="T38" fmla="*/ 32 w 348"/>
                <a:gd name="T39" fmla="*/ 1536 h 1578"/>
                <a:gd name="T40" fmla="*/ 51 w 348"/>
                <a:gd name="T41" fmla="*/ 1548 h 1578"/>
                <a:gd name="T42" fmla="*/ 74 w 348"/>
                <a:gd name="T43" fmla="*/ 1558 h 1578"/>
                <a:gd name="T44" fmla="*/ 98 w 348"/>
                <a:gd name="T45" fmla="*/ 1566 h 1578"/>
                <a:gd name="T46" fmla="*/ 120 w 348"/>
                <a:gd name="T47" fmla="*/ 1573 h 1578"/>
                <a:gd name="T48" fmla="*/ 141 w 348"/>
                <a:gd name="T49" fmla="*/ 1578 h 1578"/>
                <a:gd name="T50" fmla="*/ 224 w 348"/>
                <a:gd name="T51" fmla="*/ 1575 h 1578"/>
                <a:gd name="T52" fmla="*/ 243 w 348"/>
                <a:gd name="T53" fmla="*/ 1569 h 1578"/>
                <a:gd name="T54" fmla="*/ 264 w 348"/>
                <a:gd name="T55" fmla="*/ 1563 h 1578"/>
                <a:gd name="T56" fmla="*/ 285 w 348"/>
                <a:gd name="T57" fmla="*/ 1554 h 1578"/>
                <a:gd name="T58" fmla="*/ 305 w 348"/>
                <a:gd name="T59" fmla="*/ 1543 h 1578"/>
                <a:gd name="T60" fmla="*/ 323 w 348"/>
                <a:gd name="T61" fmla="*/ 1533 h 1578"/>
                <a:gd name="T62" fmla="*/ 336 w 348"/>
                <a:gd name="T63" fmla="*/ 1519 h 1578"/>
                <a:gd name="T64" fmla="*/ 345 w 348"/>
                <a:gd name="T65" fmla="*/ 1506 h 1578"/>
                <a:gd name="T66" fmla="*/ 348 w 348"/>
                <a:gd name="T67" fmla="*/ 1489 h 1578"/>
                <a:gd name="T68" fmla="*/ 344 w 348"/>
                <a:gd name="T69" fmla="*/ 1449 h 1578"/>
                <a:gd name="T70" fmla="*/ 330 w 348"/>
                <a:gd name="T71" fmla="*/ 1386 h 1578"/>
                <a:gd name="T72" fmla="*/ 311 w 348"/>
                <a:gd name="T73" fmla="*/ 1303 h 1578"/>
                <a:gd name="T74" fmla="*/ 288 w 348"/>
                <a:gd name="T75" fmla="*/ 1206 h 1578"/>
                <a:gd name="T76" fmla="*/ 267 w 348"/>
                <a:gd name="T77" fmla="*/ 1098 h 1578"/>
                <a:gd name="T78" fmla="*/ 248 w 348"/>
                <a:gd name="T79" fmla="*/ 987 h 1578"/>
                <a:gd name="T80" fmla="*/ 233 w 348"/>
                <a:gd name="T81" fmla="*/ 874 h 1578"/>
                <a:gd name="T82" fmla="*/ 227 w 348"/>
                <a:gd name="T83" fmla="*/ 766 h 1578"/>
                <a:gd name="T84" fmla="*/ 231 w 348"/>
                <a:gd name="T85" fmla="*/ 655 h 1578"/>
                <a:gd name="T86" fmla="*/ 245 w 348"/>
                <a:gd name="T87" fmla="*/ 537 h 1578"/>
                <a:gd name="T88" fmla="*/ 263 w 348"/>
                <a:gd name="T89" fmla="*/ 417 h 1578"/>
                <a:gd name="T90" fmla="*/ 284 w 348"/>
                <a:gd name="T91" fmla="*/ 303 h 1578"/>
                <a:gd name="T92" fmla="*/ 305 w 348"/>
                <a:gd name="T93" fmla="*/ 202 h 1578"/>
                <a:gd name="T94" fmla="*/ 324 w 348"/>
                <a:gd name="T95" fmla="*/ 121 h 1578"/>
                <a:gd name="T96" fmla="*/ 338 w 348"/>
                <a:gd name="T97" fmla="*/ 67 h 1578"/>
                <a:gd name="T98" fmla="*/ 342 w 348"/>
                <a:gd name="T99" fmla="*/ 48 h 1578"/>
                <a:gd name="T100" fmla="*/ 179 w 348"/>
                <a:gd name="T101" fmla="*/ 0 h 1578"/>
                <a:gd name="T102" fmla="*/ 6 w 348"/>
                <a:gd name="T103" fmla="*/ 48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1578">
                  <a:moveTo>
                    <a:pt x="6" y="48"/>
                  </a:moveTo>
                  <a:lnTo>
                    <a:pt x="11" y="67"/>
                  </a:lnTo>
                  <a:lnTo>
                    <a:pt x="24" y="121"/>
                  </a:lnTo>
                  <a:lnTo>
                    <a:pt x="44" y="202"/>
                  </a:lnTo>
                  <a:lnTo>
                    <a:pt x="66" y="303"/>
                  </a:lnTo>
                  <a:lnTo>
                    <a:pt x="87" y="417"/>
                  </a:lnTo>
                  <a:lnTo>
                    <a:pt x="107" y="537"/>
                  </a:lnTo>
                  <a:lnTo>
                    <a:pt x="119" y="655"/>
                  </a:lnTo>
                  <a:lnTo>
                    <a:pt x="123" y="766"/>
                  </a:lnTo>
                  <a:lnTo>
                    <a:pt x="117" y="874"/>
                  </a:lnTo>
                  <a:lnTo>
                    <a:pt x="102" y="987"/>
                  </a:lnTo>
                  <a:lnTo>
                    <a:pt x="83" y="1098"/>
                  </a:lnTo>
                  <a:lnTo>
                    <a:pt x="60" y="1206"/>
                  </a:lnTo>
                  <a:lnTo>
                    <a:pt x="38" y="1303"/>
                  </a:lnTo>
                  <a:lnTo>
                    <a:pt x="20" y="1386"/>
                  </a:lnTo>
                  <a:lnTo>
                    <a:pt x="5" y="1449"/>
                  </a:lnTo>
                  <a:lnTo>
                    <a:pt x="0" y="1489"/>
                  </a:lnTo>
                  <a:lnTo>
                    <a:pt x="5" y="1507"/>
                  </a:lnTo>
                  <a:lnTo>
                    <a:pt x="15" y="1522"/>
                  </a:lnTo>
                  <a:lnTo>
                    <a:pt x="32" y="1536"/>
                  </a:lnTo>
                  <a:lnTo>
                    <a:pt x="51" y="1548"/>
                  </a:lnTo>
                  <a:lnTo>
                    <a:pt x="74" y="1558"/>
                  </a:lnTo>
                  <a:lnTo>
                    <a:pt x="98" y="1566"/>
                  </a:lnTo>
                  <a:lnTo>
                    <a:pt x="120" y="1573"/>
                  </a:lnTo>
                  <a:lnTo>
                    <a:pt x="141" y="1578"/>
                  </a:lnTo>
                  <a:lnTo>
                    <a:pt x="224" y="1575"/>
                  </a:lnTo>
                  <a:lnTo>
                    <a:pt x="243" y="1569"/>
                  </a:lnTo>
                  <a:lnTo>
                    <a:pt x="264" y="1563"/>
                  </a:lnTo>
                  <a:lnTo>
                    <a:pt x="285" y="1554"/>
                  </a:lnTo>
                  <a:lnTo>
                    <a:pt x="305" y="1543"/>
                  </a:lnTo>
                  <a:lnTo>
                    <a:pt x="323" y="1533"/>
                  </a:lnTo>
                  <a:lnTo>
                    <a:pt x="336" y="1519"/>
                  </a:lnTo>
                  <a:lnTo>
                    <a:pt x="345" y="1506"/>
                  </a:lnTo>
                  <a:lnTo>
                    <a:pt x="348" y="1489"/>
                  </a:lnTo>
                  <a:lnTo>
                    <a:pt x="344" y="1449"/>
                  </a:lnTo>
                  <a:lnTo>
                    <a:pt x="330" y="1386"/>
                  </a:lnTo>
                  <a:lnTo>
                    <a:pt x="311" y="1303"/>
                  </a:lnTo>
                  <a:lnTo>
                    <a:pt x="288" y="1206"/>
                  </a:lnTo>
                  <a:lnTo>
                    <a:pt x="267" y="1098"/>
                  </a:lnTo>
                  <a:lnTo>
                    <a:pt x="248" y="987"/>
                  </a:lnTo>
                  <a:lnTo>
                    <a:pt x="233" y="874"/>
                  </a:lnTo>
                  <a:lnTo>
                    <a:pt x="227" y="766"/>
                  </a:lnTo>
                  <a:lnTo>
                    <a:pt x="231" y="655"/>
                  </a:lnTo>
                  <a:lnTo>
                    <a:pt x="245" y="537"/>
                  </a:lnTo>
                  <a:lnTo>
                    <a:pt x="263" y="417"/>
                  </a:lnTo>
                  <a:lnTo>
                    <a:pt x="284" y="303"/>
                  </a:lnTo>
                  <a:lnTo>
                    <a:pt x="305" y="202"/>
                  </a:lnTo>
                  <a:lnTo>
                    <a:pt x="324" y="121"/>
                  </a:lnTo>
                  <a:lnTo>
                    <a:pt x="338" y="67"/>
                  </a:lnTo>
                  <a:lnTo>
                    <a:pt x="342" y="48"/>
                  </a:lnTo>
                  <a:lnTo>
                    <a:pt x="179" y="0"/>
                  </a:lnTo>
                  <a:lnTo>
                    <a:pt x="6" y="4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p:cNvSpPr>
            <p:nvPr/>
          </p:nvSpPr>
          <p:spPr bwMode="auto">
            <a:xfrm>
              <a:off x="6877051" y="4365625"/>
              <a:ext cx="1744663" cy="214312"/>
            </a:xfrm>
            <a:custGeom>
              <a:avLst/>
              <a:gdLst>
                <a:gd name="T0" fmla="*/ 43 w 1099"/>
                <a:gd name="T1" fmla="*/ 135 h 135"/>
                <a:gd name="T2" fmla="*/ 0 w 1099"/>
                <a:gd name="T3" fmla="*/ 0 h 135"/>
                <a:gd name="T4" fmla="*/ 1099 w 1099"/>
                <a:gd name="T5" fmla="*/ 0 h 135"/>
                <a:gd name="T6" fmla="*/ 1050 w 1099"/>
                <a:gd name="T7" fmla="*/ 135 h 135"/>
                <a:gd name="T8" fmla="*/ 43 w 1099"/>
                <a:gd name="T9" fmla="*/ 135 h 135"/>
              </a:gdLst>
              <a:ahLst/>
              <a:cxnLst>
                <a:cxn ang="0">
                  <a:pos x="T0" y="T1"/>
                </a:cxn>
                <a:cxn ang="0">
                  <a:pos x="T2" y="T3"/>
                </a:cxn>
                <a:cxn ang="0">
                  <a:pos x="T4" y="T5"/>
                </a:cxn>
                <a:cxn ang="0">
                  <a:pos x="T6" y="T7"/>
                </a:cxn>
                <a:cxn ang="0">
                  <a:pos x="T8" y="T9"/>
                </a:cxn>
              </a:cxnLst>
              <a:rect l="0" t="0" r="r" b="b"/>
              <a:pathLst>
                <a:path w="1099" h="135">
                  <a:moveTo>
                    <a:pt x="43" y="135"/>
                  </a:moveTo>
                  <a:lnTo>
                    <a:pt x="0" y="0"/>
                  </a:lnTo>
                  <a:lnTo>
                    <a:pt x="1099" y="0"/>
                  </a:lnTo>
                  <a:lnTo>
                    <a:pt x="1050" y="135"/>
                  </a:lnTo>
                  <a:lnTo>
                    <a:pt x="4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6948488" y="4397375"/>
              <a:ext cx="1592263" cy="149225"/>
            </a:xfrm>
            <a:custGeom>
              <a:avLst/>
              <a:gdLst>
                <a:gd name="T0" fmla="*/ 31 w 1003"/>
                <a:gd name="T1" fmla="*/ 94 h 94"/>
                <a:gd name="T2" fmla="*/ 0 w 1003"/>
                <a:gd name="T3" fmla="*/ 0 h 94"/>
                <a:gd name="T4" fmla="*/ 1003 w 1003"/>
                <a:gd name="T5" fmla="*/ 0 h 94"/>
                <a:gd name="T6" fmla="*/ 969 w 1003"/>
                <a:gd name="T7" fmla="*/ 94 h 94"/>
                <a:gd name="T8" fmla="*/ 31 w 1003"/>
                <a:gd name="T9" fmla="*/ 94 h 94"/>
              </a:gdLst>
              <a:ahLst/>
              <a:cxnLst>
                <a:cxn ang="0">
                  <a:pos x="T0" y="T1"/>
                </a:cxn>
                <a:cxn ang="0">
                  <a:pos x="T2" y="T3"/>
                </a:cxn>
                <a:cxn ang="0">
                  <a:pos x="T4" y="T5"/>
                </a:cxn>
                <a:cxn ang="0">
                  <a:pos x="T6" y="T7"/>
                </a:cxn>
                <a:cxn ang="0">
                  <a:pos x="T8" y="T9"/>
                </a:cxn>
              </a:cxnLst>
              <a:rect l="0" t="0" r="r" b="b"/>
              <a:pathLst>
                <a:path w="1003" h="94">
                  <a:moveTo>
                    <a:pt x="31" y="94"/>
                  </a:moveTo>
                  <a:lnTo>
                    <a:pt x="0" y="0"/>
                  </a:lnTo>
                  <a:lnTo>
                    <a:pt x="1003" y="0"/>
                  </a:lnTo>
                  <a:lnTo>
                    <a:pt x="969" y="94"/>
                  </a:lnTo>
                  <a:lnTo>
                    <a:pt x="31" y="9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auto">
            <a:xfrm>
              <a:off x="7150101" y="4392613"/>
              <a:ext cx="341313" cy="158750"/>
            </a:xfrm>
            <a:custGeom>
              <a:avLst/>
              <a:gdLst>
                <a:gd name="T0" fmla="*/ 0 w 215"/>
                <a:gd name="T1" fmla="*/ 0 h 100"/>
                <a:gd name="T2" fmla="*/ 23 w 215"/>
                <a:gd name="T3" fmla="*/ 100 h 100"/>
                <a:gd name="T4" fmla="*/ 200 w 215"/>
                <a:gd name="T5" fmla="*/ 100 h 100"/>
                <a:gd name="T6" fmla="*/ 215 w 215"/>
                <a:gd name="T7" fmla="*/ 0 h 100"/>
                <a:gd name="T8" fmla="*/ 0 w 215"/>
                <a:gd name="T9" fmla="*/ 0 h 100"/>
              </a:gdLst>
              <a:ahLst/>
              <a:cxnLst>
                <a:cxn ang="0">
                  <a:pos x="T0" y="T1"/>
                </a:cxn>
                <a:cxn ang="0">
                  <a:pos x="T2" y="T3"/>
                </a:cxn>
                <a:cxn ang="0">
                  <a:pos x="T4" y="T5"/>
                </a:cxn>
                <a:cxn ang="0">
                  <a:pos x="T6" y="T7"/>
                </a:cxn>
                <a:cxn ang="0">
                  <a:pos x="T8" y="T9"/>
                </a:cxn>
              </a:cxnLst>
              <a:rect l="0" t="0" r="r" b="b"/>
              <a:pathLst>
                <a:path w="215" h="100">
                  <a:moveTo>
                    <a:pt x="0" y="0"/>
                  </a:moveTo>
                  <a:lnTo>
                    <a:pt x="23" y="100"/>
                  </a:lnTo>
                  <a:lnTo>
                    <a:pt x="200" y="100"/>
                  </a:ln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p:cNvSpPr>
              <a:spLocks/>
            </p:cNvSpPr>
            <p:nvPr/>
          </p:nvSpPr>
          <p:spPr bwMode="auto">
            <a:xfrm>
              <a:off x="8053388" y="4392613"/>
              <a:ext cx="180975" cy="153987"/>
            </a:xfrm>
            <a:custGeom>
              <a:avLst/>
              <a:gdLst>
                <a:gd name="T0" fmla="*/ 16 w 114"/>
                <a:gd name="T1" fmla="*/ 0 h 97"/>
                <a:gd name="T2" fmla="*/ 0 w 114"/>
                <a:gd name="T3" fmla="*/ 97 h 97"/>
                <a:gd name="T4" fmla="*/ 85 w 114"/>
                <a:gd name="T5" fmla="*/ 97 h 97"/>
                <a:gd name="T6" fmla="*/ 114 w 114"/>
                <a:gd name="T7" fmla="*/ 0 h 97"/>
                <a:gd name="T8" fmla="*/ 16 w 114"/>
                <a:gd name="T9" fmla="*/ 0 h 97"/>
              </a:gdLst>
              <a:ahLst/>
              <a:cxnLst>
                <a:cxn ang="0">
                  <a:pos x="T0" y="T1"/>
                </a:cxn>
                <a:cxn ang="0">
                  <a:pos x="T2" y="T3"/>
                </a:cxn>
                <a:cxn ang="0">
                  <a:pos x="T4" y="T5"/>
                </a:cxn>
                <a:cxn ang="0">
                  <a:pos x="T6" y="T7"/>
                </a:cxn>
                <a:cxn ang="0">
                  <a:pos x="T8" y="T9"/>
                </a:cxn>
              </a:cxnLst>
              <a:rect l="0" t="0" r="r" b="b"/>
              <a:pathLst>
                <a:path w="114" h="97">
                  <a:moveTo>
                    <a:pt x="16" y="0"/>
                  </a:moveTo>
                  <a:lnTo>
                    <a:pt x="0" y="97"/>
                  </a:lnTo>
                  <a:lnTo>
                    <a:pt x="85" y="97"/>
                  </a:lnTo>
                  <a:lnTo>
                    <a:pt x="114"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8"/>
            <p:cNvSpPr>
              <a:spLocks noChangeArrowheads="1"/>
            </p:cNvSpPr>
            <p:nvPr/>
          </p:nvSpPr>
          <p:spPr bwMode="auto">
            <a:xfrm>
              <a:off x="7724776" y="2601913"/>
              <a:ext cx="25400" cy="1763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9"/>
            <p:cNvSpPr>
              <a:spLocks/>
            </p:cNvSpPr>
            <p:nvPr/>
          </p:nvSpPr>
          <p:spPr bwMode="auto">
            <a:xfrm>
              <a:off x="7005638" y="2613025"/>
              <a:ext cx="735013" cy="1774825"/>
            </a:xfrm>
            <a:custGeom>
              <a:avLst/>
              <a:gdLst>
                <a:gd name="T0" fmla="*/ 463 w 463"/>
                <a:gd name="T1" fmla="*/ 3 h 1118"/>
                <a:gd name="T2" fmla="*/ 16 w 463"/>
                <a:gd name="T3" fmla="*/ 1118 h 1118"/>
                <a:gd name="T4" fmla="*/ 0 w 463"/>
                <a:gd name="T5" fmla="*/ 1118 h 1118"/>
                <a:gd name="T6" fmla="*/ 442 w 463"/>
                <a:gd name="T7" fmla="*/ 0 h 1118"/>
                <a:gd name="T8" fmla="*/ 463 w 463"/>
                <a:gd name="T9" fmla="*/ 3 h 1118"/>
              </a:gdLst>
              <a:ahLst/>
              <a:cxnLst>
                <a:cxn ang="0">
                  <a:pos x="T0" y="T1"/>
                </a:cxn>
                <a:cxn ang="0">
                  <a:pos x="T2" y="T3"/>
                </a:cxn>
                <a:cxn ang="0">
                  <a:pos x="T4" y="T5"/>
                </a:cxn>
                <a:cxn ang="0">
                  <a:pos x="T6" y="T7"/>
                </a:cxn>
                <a:cxn ang="0">
                  <a:pos x="T8" y="T9"/>
                </a:cxn>
              </a:cxnLst>
              <a:rect l="0" t="0" r="r" b="b"/>
              <a:pathLst>
                <a:path w="463" h="1118">
                  <a:moveTo>
                    <a:pt x="463" y="3"/>
                  </a:moveTo>
                  <a:lnTo>
                    <a:pt x="16" y="1118"/>
                  </a:lnTo>
                  <a:lnTo>
                    <a:pt x="0" y="1118"/>
                  </a:lnTo>
                  <a:lnTo>
                    <a:pt x="442" y="0"/>
                  </a:lnTo>
                  <a:lnTo>
                    <a:pt x="46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16" name="Freeform 30"/>
            <p:cNvSpPr>
              <a:spLocks/>
            </p:cNvSpPr>
            <p:nvPr/>
          </p:nvSpPr>
          <p:spPr bwMode="auto">
            <a:xfrm>
              <a:off x="7724776" y="2601913"/>
              <a:ext cx="730250" cy="1781175"/>
            </a:xfrm>
            <a:custGeom>
              <a:avLst/>
              <a:gdLst>
                <a:gd name="T0" fmla="*/ 0 w 460"/>
                <a:gd name="T1" fmla="*/ 0 h 1122"/>
                <a:gd name="T2" fmla="*/ 444 w 460"/>
                <a:gd name="T3" fmla="*/ 1122 h 1122"/>
                <a:gd name="T4" fmla="*/ 460 w 460"/>
                <a:gd name="T5" fmla="*/ 1122 h 1122"/>
                <a:gd name="T6" fmla="*/ 25 w 460"/>
                <a:gd name="T7" fmla="*/ 6 h 1122"/>
                <a:gd name="T8" fmla="*/ 0 w 460"/>
                <a:gd name="T9" fmla="*/ 0 h 1122"/>
              </a:gdLst>
              <a:ahLst/>
              <a:cxnLst>
                <a:cxn ang="0">
                  <a:pos x="T0" y="T1"/>
                </a:cxn>
                <a:cxn ang="0">
                  <a:pos x="T2" y="T3"/>
                </a:cxn>
                <a:cxn ang="0">
                  <a:pos x="T4" y="T5"/>
                </a:cxn>
                <a:cxn ang="0">
                  <a:pos x="T6" y="T7"/>
                </a:cxn>
                <a:cxn ang="0">
                  <a:pos x="T8" y="T9"/>
                </a:cxn>
              </a:cxnLst>
              <a:rect l="0" t="0" r="r" b="b"/>
              <a:pathLst>
                <a:path w="460" h="1122">
                  <a:moveTo>
                    <a:pt x="0" y="0"/>
                  </a:moveTo>
                  <a:lnTo>
                    <a:pt x="444" y="1122"/>
                  </a:lnTo>
                  <a:lnTo>
                    <a:pt x="460" y="1122"/>
                  </a:lnTo>
                  <a:lnTo>
                    <a:pt x="2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17" name="Freeform 31"/>
            <p:cNvSpPr>
              <a:spLocks/>
            </p:cNvSpPr>
            <p:nvPr/>
          </p:nvSpPr>
          <p:spPr bwMode="auto">
            <a:xfrm>
              <a:off x="6338888" y="2244725"/>
              <a:ext cx="1487488" cy="390525"/>
            </a:xfrm>
            <a:custGeom>
              <a:avLst/>
              <a:gdLst>
                <a:gd name="T0" fmla="*/ 27 w 937"/>
                <a:gd name="T1" fmla="*/ 15 h 246"/>
                <a:gd name="T2" fmla="*/ 52 w 937"/>
                <a:gd name="T3" fmla="*/ 6 h 246"/>
                <a:gd name="T4" fmla="*/ 90 w 937"/>
                <a:gd name="T5" fmla="*/ 1 h 246"/>
                <a:gd name="T6" fmla="*/ 139 w 937"/>
                <a:gd name="T7" fmla="*/ 1 h 246"/>
                <a:gd name="T8" fmla="*/ 196 w 937"/>
                <a:gd name="T9" fmla="*/ 4 h 246"/>
                <a:gd name="T10" fmla="*/ 259 w 937"/>
                <a:gd name="T11" fmla="*/ 10 h 246"/>
                <a:gd name="T12" fmla="*/ 327 w 937"/>
                <a:gd name="T13" fmla="*/ 19 h 246"/>
                <a:gd name="T14" fmla="*/ 394 w 937"/>
                <a:gd name="T15" fmla="*/ 31 h 246"/>
                <a:gd name="T16" fmla="*/ 457 w 937"/>
                <a:gd name="T17" fmla="*/ 46 h 246"/>
                <a:gd name="T18" fmla="*/ 516 w 937"/>
                <a:gd name="T19" fmla="*/ 64 h 246"/>
                <a:gd name="T20" fmla="*/ 568 w 937"/>
                <a:gd name="T21" fmla="*/ 84 h 246"/>
                <a:gd name="T22" fmla="*/ 616 w 937"/>
                <a:gd name="T23" fmla="*/ 106 h 246"/>
                <a:gd name="T24" fmla="*/ 657 w 937"/>
                <a:gd name="T25" fmla="*/ 127 h 246"/>
                <a:gd name="T26" fmla="*/ 693 w 937"/>
                <a:gd name="T27" fmla="*/ 145 h 246"/>
                <a:gd name="T28" fmla="*/ 721 w 937"/>
                <a:gd name="T29" fmla="*/ 160 h 246"/>
                <a:gd name="T30" fmla="*/ 744 w 937"/>
                <a:gd name="T31" fmla="*/ 171 h 246"/>
                <a:gd name="T32" fmla="*/ 766 w 937"/>
                <a:gd name="T33" fmla="*/ 174 h 246"/>
                <a:gd name="T34" fmla="*/ 787 w 937"/>
                <a:gd name="T35" fmla="*/ 175 h 246"/>
                <a:gd name="T36" fmla="*/ 801 w 937"/>
                <a:gd name="T37" fmla="*/ 174 h 246"/>
                <a:gd name="T38" fmla="*/ 807 w 937"/>
                <a:gd name="T39" fmla="*/ 172 h 246"/>
                <a:gd name="T40" fmla="*/ 805 w 937"/>
                <a:gd name="T41" fmla="*/ 168 h 246"/>
                <a:gd name="T42" fmla="*/ 799 w 937"/>
                <a:gd name="T43" fmla="*/ 141 h 246"/>
                <a:gd name="T44" fmla="*/ 802 w 937"/>
                <a:gd name="T45" fmla="*/ 111 h 246"/>
                <a:gd name="T46" fmla="*/ 816 w 937"/>
                <a:gd name="T47" fmla="*/ 94 h 246"/>
                <a:gd name="T48" fmla="*/ 838 w 937"/>
                <a:gd name="T49" fmla="*/ 82 h 246"/>
                <a:gd name="T50" fmla="*/ 868 w 937"/>
                <a:gd name="T51" fmla="*/ 79 h 246"/>
                <a:gd name="T52" fmla="*/ 901 w 937"/>
                <a:gd name="T53" fmla="*/ 87 h 246"/>
                <a:gd name="T54" fmla="*/ 922 w 937"/>
                <a:gd name="T55" fmla="*/ 102 h 246"/>
                <a:gd name="T56" fmla="*/ 934 w 937"/>
                <a:gd name="T57" fmla="*/ 123 h 246"/>
                <a:gd name="T58" fmla="*/ 937 w 937"/>
                <a:gd name="T59" fmla="*/ 148 h 246"/>
                <a:gd name="T60" fmla="*/ 934 w 937"/>
                <a:gd name="T61" fmla="*/ 177 h 246"/>
                <a:gd name="T62" fmla="*/ 921 w 937"/>
                <a:gd name="T63" fmla="*/ 208 h 246"/>
                <a:gd name="T64" fmla="*/ 897 w 937"/>
                <a:gd name="T65" fmla="*/ 232 h 246"/>
                <a:gd name="T66" fmla="*/ 861 w 937"/>
                <a:gd name="T67" fmla="*/ 246 h 246"/>
                <a:gd name="T68" fmla="*/ 822 w 937"/>
                <a:gd name="T69" fmla="*/ 244 h 246"/>
                <a:gd name="T70" fmla="*/ 786 w 937"/>
                <a:gd name="T71" fmla="*/ 238 h 246"/>
                <a:gd name="T72" fmla="*/ 744 w 937"/>
                <a:gd name="T73" fmla="*/ 228 h 246"/>
                <a:gd name="T74" fmla="*/ 697 w 937"/>
                <a:gd name="T75" fmla="*/ 214 h 246"/>
                <a:gd name="T76" fmla="*/ 649 w 937"/>
                <a:gd name="T77" fmla="*/ 201 h 246"/>
                <a:gd name="T78" fmla="*/ 603 w 937"/>
                <a:gd name="T79" fmla="*/ 189 h 246"/>
                <a:gd name="T80" fmla="*/ 561 w 937"/>
                <a:gd name="T81" fmla="*/ 178 h 246"/>
                <a:gd name="T82" fmla="*/ 525 w 937"/>
                <a:gd name="T83" fmla="*/ 171 h 246"/>
                <a:gd name="T84" fmla="*/ 477 w 937"/>
                <a:gd name="T85" fmla="*/ 166 h 246"/>
                <a:gd name="T86" fmla="*/ 405 w 937"/>
                <a:gd name="T87" fmla="*/ 165 h 246"/>
                <a:gd name="T88" fmla="*/ 331 w 937"/>
                <a:gd name="T89" fmla="*/ 165 h 246"/>
                <a:gd name="T90" fmla="*/ 261 w 937"/>
                <a:gd name="T91" fmla="*/ 166 h 246"/>
                <a:gd name="T92" fmla="*/ 192 w 937"/>
                <a:gd name="T93" fmla="*/ 168 h 246"/>
                <a:gd name="T94" fmla="*/ 129 w 937"/>
                <a:gd name="T95" fmla="*/ 169 h 246"/>
                <a:gd name="T96" fmla="*/ 70 w 937"/>
                <a:gd name="T97" fmla="*/ 169 h 246"/>
                <a:gd name="T98" fmla="*/ 21 w 937"/>
                <a:gd name="T99" fmla="*/ 168 h 246"/>
                <a:gd name="T100" fmla="*/ 21 w 937"/>
                <a:gd name="T101"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7" h="246">
                  <a:moveTo>
                    <a:pt x="21" y="21"/>
                  </a:moveTo>
                  <a:lnTo>
                    <a:pt x="27" y="15"/>
                  </a:lnTo>
                  <a:lnTo>
                    <a:pt x="37" y="10"/>
                  </a:lnTo>
                  <a:lnTo>
                    <a:pt x="52" y="6"/>
                  </a:lnTo>
                  <a:lnTo>
                    <a:pt x="69" y="3"/>
                  </a:lnTo>
                  <a:lnTo>
                    <a:pt x="90" y="1"/>
                  </a:lnTo>
                  <a:lnTo>
                    <a:pt x="112" y="0"/>
                  </a:lnTo>
                  <a:lnTo>
                    <a:pt x="139" y="1"/>
                  </a:lnTo>
                  <a:lnTo>
                    <a:pt x="166" y="1"/>
                  </a:lnTo>
                  <a:lnTo>
                    <a:pt x="196" y="4"/>
                  </a:lnTo>
                  <a:lnTo>
                    <a:pt x="228" y="6"/>
                  </a:lnTo>
                  <a:lnTo>
                    <a:pt x="259" y="10"/>
                  </a:lnTo>
                  <a:lnTo>
                    <a:pt x="292" y="15"/>
                  </a:lnTo>
                  <a:lnTo>
                    <a:pt x="327" y="19"/>
                  </a:lnTo>
                  <a:lnTo>
                    <a:pt x="360" y="25"/>
                  </a:lnTo>
                  <a:lnTo>
                    <a:pt x="394" y="31"/>
                  </a:lnTo>
                  <a:lnTo>
                    <a:pt x="427" y="39"/>
                  </a:lnTo>
                  <a:lnTo>
                    <a:pt x="457" y="46"/>
                  </a:lnTo>
                  <a:lnTo>
                    <a:pt x="487" y="55"/>
                  </a:lnTo>
                  <a:lnTo>
                    <a:pt x="516" y="64"/>
                  </a:lnTo>
                  <a:lnTo>
                    <a:pt x="543" y="73"/>
                  </a:lnTo>
                  <a:lnTo>
                    <a:pt x="568" y="84"/>
                  </a:lnTo>
                  <a:lnTo>
                    <a:pt x="592" y="96"/>
                  </a:lnTo>
                  <a:lnTo>
                    <a:pt x="616" y="106"/>
                  </a:lnTo>
                  <a:lnTo>
                    <a:pt x="637" y="117"/>
                  </a:lnTo>
                  <a:lnTo>
                    <a:pt x="657" y="127"/>
                  </a:lnTo>
                  <a:lnTo>
                    <a:pt x="676" y="136"/>
                  </a:lnTo>
                  <a:lnTo>
                    <a:pt x="693" y="145"/>
                  </a:lnTo>
                  <a:lnTo>
                    <a:pt x="708" y="154"/>
                  </a:lnTo>
                  <a:lnTo>
                    <a:pt x="721" y="160"/>
                  </a:lnTo>
                  <a:lnTo>
                    <a:pt x="733" y="166"/>
                  </a:lnTo>
                  <a:lnTo>
                    <a:pt x="744" y="171"/>
                  </a:lnTo>
                  <a:lnTo>
                    <a:pt x="753" y="172"/>
                  </a:lnTo>
                  <a:lnTo>
                    <a:pt x="766" y="174"/>
                  </a:lnTo>
                  <a:lnTo>
                    <a:pt x="778" y="175"/>
                  </a:lnTo>
                  <a:lnTo>
                    <a:pt x="787" y="175"/>
                  </a:lnTo>
                  <a:lnTo>
                    <a:pt x="795" y="174"/>
                  </a:lnTo>
                  <a:lnTo>
                    <a:pt x="801" y="174"/>
                  </a:lnTo>
                  <a:lnTo>
                    <a:pt x="804" y="174"/>
                  </a:lnTo>
                  <a:lnTo>
                    <a:pt x="807" y="172"/>
                  </a:lnTo>
                  <a:lnTo>
                    <a:pt x="807" y="172"/>
                  </a:lnTo>
                  <a:lnTo>
                    <a:pt x="805" y="168"/>
                  </a:lnTo>
                  <a:lnTo>
                    <a:pt x="801" y="157"/>
                  </a:lnTo>
                  <a:lnTo>
                    <a:pt x="799" y="141"/>
                  </a:lnTo>
                  <a:lnTo>
                    <a:pt x="799" y="121"/>
                  </a:lnTo>
                  <a:lnTo>
                    <a:pt x="802" y="111"/>
                  </a:lnTo>
                  <a:lnTo>
                    <a:pt x="808" y="102"/>
                  </a:lnTo>
                  <a:lnTo>
                    <a:pt x="816" y="94"/>
                  </a:lnTo>
                  <a:lnTo>
                    <a:pt x="826" y="88"/>
                  </a:lnTo>
                  <a:lnTo>
                    <a:pt x="838" y="82"/>
                  </a:lnTo>
                  <a:lnTo>
                    <a:pt x="853" y="81"/>
                  </a:lnTo>
                  <a:lnTo>
                    <a:pt x="868" y="79"/>
                  </a:lnTo>
                  <a:lnTo>
                    <a:pt x="886" y="82"/>
                  </a:lnTo>
                  <a:lnTo>
                    <a:pt x="901" y="87"/>
                  </a:lnTo>
                  <a:lnTo>
                    <a:pt x="913" y="93"/>
                  </a:lnTo>
                  <a:lnTo>
                    <a:pt x="922" y="102"/>
                  </a:lnTo>
                  <a:lnTo>
                    <a:pt x="930" y="112"/>
                  </a:lnTo>
                  <a:lnTo>
                    <a:pt x="934" y="123"/>
                  </a:lnTo>
                  <a:lnTo>
                    <a:pt x="937" y="135"/>
                  </a:lnTo>
                  <a:lnTo>
                    <a:pt x="937" y="148"/>
                  </a:lnTo>
                  <a:lnTo>
                    <a:pt x="937" y="160"/>
                  </a:lnTo>
                  <a:lnTo>
                    <a:pt x="934" y="177"/>
                  </a:lnTo>
                  <a:lnTo>
                    <a:pt x="928" y="193"/>
                  </a:lnTo>
                  <a:lnTo>
                    <a:pt x="921" y="208"/>
                  </a:lnTo>
                  <a:lnTo>
                    <a:pt x="910" y="222"/>
                  </a:lnTo>
                  <a:lnTo>
                    <a:pt x="897" y="232"/>
                  </a:lnTo>
                  <a:lnTo>
                    <a:pt x="880" y="241"/>
                  </a:lnTo>
                  <a:lnTo>
                    <a:pt x="861" y="246"/>
                  </a:lnTo>
                  <a:lnTo>
                    <a:pt x="837" y="246"/>
                  </a:lnTo>
                  <a:lnTo>
                    <a:pt x="822" y="244"/>
                  </a:lnTo>
                  <a:lnTo>
                    <a:pt x="805" y="241"/>
                  </a:lnTo>
                  <a:lnTo>
                    <a:pt x="786" y="238"/>
                  </a:lnTo>
                  <a:lnTo>
                    <a:pt x="766" y="232"/>
                  </a:lnTo>
                  <a:lnTo>
                    <a:pt x="744" y="228"/>
                  </a:lnTo>
                  <a:lnTo>
                    <a:pt x="721" y="222"/>
                  </a:lnTo>
                  <a:lnTo>
                    <a:pt x="697" y="214"/>
                  </a:lnTo>
                  <a:lnTo>
                    <a:pt x="673" y="208"/>
                  </a:lnTo>
                  <a:lnTo>
                    <a:pt x="649" y="201"/>
                  </a:lnTo>
                  <a:lnTo>
                    <a:pt x="625" y="195"/>
                  </a:lnTo>
                  <a:lnTo>
                    <a:pt x="603" y="189"/>
                  </a:lnTo>
                  <a:lnTo>
                    <a:pt x="580" y="183"/>
                  </a:lnTo>
                  <a:lnTo>
                    <a:pt x="561" y="178"/>
                  </a:lnTo>
                  <a:lnTo>
                    <a:pt x="541" y="174"/>
                  </a:lnTo>
                  <a:lnTo>
                    <a:pt x="525" y="171"/>
                  </a:lnTo>
                  <a:lnTo>
                    <a:pt x="511" y="169"/>
                  </a:lnTo>
                  <a:lnTo>
                    <a:pt x="477" y="166"/>
                  </a:lnTo>
                  <a:lnTo>
                    <a:pt x="441" y="165"/>
                  </a:lnTo>
                  <a:lnTo>
                    <a:pt x="405" y="165"/>
                  </a:lnTo>
                  <a:lnTo>
                    <a:pt x="367" y="163"/>
                  </a:lnTo>
                  <a:lnTo>
                    <a:pt x="331" y="165"/>
                  </a:lnTo>
                  <a:lnTo>
                    <a:pt x="295" y="165"/>
                  </a:lnTo>
                  <a:lnTo>
                    <a:pt x="261" y="166"/>
                  </a:lnTo>
                  <a:lnTo>
                    <a:pt x="226" y="166"/>
                  </a:lnTo>
                  <a:lnTo>
                    <a:pt x="192" y="168"/>
                  </a:lnTo>
                  <a:lnTo>
                    <a:pt x="159" y="169"/>
                  </a:lnTo>
                  <a:lnTo>
                    <a:pt x="129" y="169"/>
                  </a:lnTo>
                  <a:lnTo>
                    <a:pt x="99" y="171"/>
                  </a:lnTo>
                  <a:lnTo>
                    <a:pt x="70" y="169"/>
                  </a:lnTo>
                  <a:lnTo>
                    <a:pt x="45" y="169"/>
                  </a:lnTo>
                  <a:lnTo>
                    <a:pt x="21" y="168"/>
                  </a:lnTo>
                  <a:lnTo>
                    <a:pt x="0" y="165"/>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19" name="Freeform 32"/>
            <p:cNvSpPr>
              <a:spLocks/>
            </p:cNvSpPr>
            <p:nvPr/>
          </p:nvSpPr>
          <p:spPr bwMode="auto">
            <a:xfrm>
              <a:off x="6392863" y="2292350"/>
              <a:ext cx="1390650" cy="309562"/>
            </a:xfrm>
            <a:custGeom>
              <a:avLst/>
              <a:gdLst>
                <a:gd name="T0" fmla="*/ 23 w 876"/>
                <a:gd name="T1" fmla="*/ 10 h 195"/>
                <a:gd name="T2" fmla="*/ 44 w 876"/>
                <a:gd name="T3" fmla="*/ 4 h 195"/>
                <a:gd name="T4" fmla="*/ 77 w 876"/>
                <a:gd name="T5" fmla="*/ 0 h 195"/>
                <a:gd name="T6" fmla="*/ 119 w 876"/>
                <a:gd name="T7" fmla="*/ 0 h 195"/>
                <a:gd name="T8" fmla="*/ 170 w 876"/>
                <a:gd name="T9" fmla="*/ 1 h 195"/>
                <a:gd name="T10" fmla="*/ 228 w 876"/>
                <a:gd name="T11" fmla="*/ 6 h 195"/>
                <a:gd name="T12" fmla="*/ 290 w 876"/>
                <a:gd name="T13" fmla="*/ 13 h 195"/>
                <a:gd name="T14" fmla="*/ 356 w 876"/>
                <a:gd name="T15" fmla="*/ 25 h 195"/>
                <a:gd name="T16" fmla="*/ 417 w 876"/>
                <a:gd name="T17" fmla="*/ 40 h 195"/>
                <a:gd name="T18" fmla="*/ 473 w 876"/>
                <a:gd name="T19" fmla="*/ 58 h 195"/>
                <a:gd name="T20" fmla="*/ 527 w 876"/>
                <a:gd name="T21" fmla="*/ 78 h 195"/>
                <a:gd name="T22" fmla="*/ 576 w 876"/>
                <a:gd name="T23" fmla="*/ 99 h 195"/>
                <a:gd name="T24" fmla="*/ 621 w 876"/>
                <a:gd name="T25" fmla="*/ 118 h 195"/>
                <a:gd name="T26" fmla="*/ 660 w 876"/>
                <a:gd name="T27" fmla="*/ 136 h 195"/>
                <a:gd name="T28" fmla="*/ 693 w 876"/>
                <a:gd name="T29" fmla="*/ 150 h 195"/>
                <a:gd name="T30" fmla="*/ 716 w 876"/>
                <a:gd name="T31" fmla="*/ 159 h 195"/>
                <a:gd name="T32" fmla="*/ 738 w 876"/>
                <a:gd name="T33" fmla="*/ 162 h 195"/>
                <a:gd name="T34" fmla="*/ 764 w 876"/>
                <a:gd name="T35" fmla="*/ 162 h 195"/>
                <a:gd name="T36" fmla="*/ 782 w 876"/>
                <a:gd name="T37" fmla="*/ 160 h 195"/>
                <a:gd name="T38" fmla="*/ 792 w 876"/>
                <a:gd name="T39" fmla="*/ 159 h 195"/>
                <a:gd name="T40" fmla="*/ 792 w 876"/>
                <a:gd name="T41" fmla="*/ 154 h 195"/>
                <a:gd name="T42" fmla="*/ 789 w 876"/>
                <a:gd name="T43" fmla="*/ 127 h 195"/>
                <a:gd name="T44" fmla="*/ 792 w 876"/>
                <a:gd name="T45" fmla="*/ 106 h 195"/>
                <a:gd name="T46" fmla="*/ 798 w 876"/>
                <a:gd name="T47" fmla="*/ 96 h 195"/>
                <a:gd name="T48" fmla="*/ 810 w 876"/>
                <a:gd name="T49" fmla="*/ 90 h 195"/>
                <a:gd name="T50" fmla="*/ 828 w 876"/>
                <a:gd name="T51" fmla="*/ 87 h 195"/>
                <a:gd name="T52" fmla="*/ 858 w 876"/>
                <a:gd name="T53" fmla="*/ 96 h 195"/>
                <a:gd name="T54" fmla="*/ 876 w 876"/>
                <a:gd name="T55" fmla="*/ 124 h 195"/>
                <a:gd name="T56" fmla="*/ 875 w 876"/>
                <a:gd name="T57" fmla="*/ 154 h 195"/>
                <a:gd name="T58" fmla="*/ 863 w 876"/>
                <a:gd name="T59" fmla="*/ 174 h 195"/>
                <a:gd name="T60" fmla="*/ 839 w 876"/>
                <a:gd name="T61" fmla="*/ 189 h 195"/>
                <a:gd name="T62" fmla="*/ 803 w 876"/>
                <a:gd name="T63" fmla="*/ 195 h 195"/>
                <a:gd name="T64" fmla="*/ 767 w 876"/>
                <a:gd name="T65" fmla="*/ 192 h 195"/>
                <a:gd name="T66" fmla="*/ 734 w 876"/>
                <a:gd name="T67" fmla="*/ 184 h 195"/>
                <a:gd name="T68" fmla="*/ 693 w 876"/>
                <a:gd name="T69" fmla="*/ 174 h 195"/>
                <a:gd name="T70" fmla="*/ 648 w 876"/>
                <a:gd name="T71" fmla="*/ 162 h 195"/>
                <a:gd name="T72" fmla="*/ 602 w 876"/>
                <a:gd name="T73" fmla="*/ 148 h 195"/>
                <a:gd name="T74" fmla="*/ 558 w 876"/>
                <a:gd name="T75" fmla="*/ 135 h 195"/>
                <a:gd name="T76" fmla="*/ 518 w 876"/>
                <a:gd name="T77" fmla="*/ 123 h 195"/>
                <a:gd name="T78" fmla="*/ 485 w 876"/>
                <a:gd name="T79" fmla="*/ 115 h 195"/>
                <a:gd name="T80" fmla="*/ 431 w 876"/>
                <a:gd name="T81" fmla="*/ 109 h 195"/>
                <a:gd name="T82" fmla="*/ 354 w 876"/>
                <a:gd name="T83" fmla="*/ 105 h 195"/>
                <a:gd name="T84" fmla="*/ 285 w 876"/>
                <a:gd name="T85" fmla="*/ 105 h 195"/>
                <a:gd name="T86" fmla="*/ 221 w 876"/>
                <a:gd name="T87" fmla="*/ 106 h 195"/>
                <a:gd name="T88" fmla="*/ 162 w 876"/>
                <a:gd name="T89" fmla="*/ 111 h 195"/>
                <a:gd name="T90" fmla="*/ 110 w 876"/>
                <a:gd name="T91" fmla="*/ 114 h 195"/>
                <a:gd name="T92" fmla="*/ 62 w 876"/>
                <a:gd name="T93" fmla="*/ 115 h 195"/>
                <a:gd name="T94" fmla="*/ 20 w 876"/>
                <a:gd name="T95" fmla="*/ 114 h 195"/>
                <a:gd name="T96" fmla="*/ 17 w 876"/>
                <a:gd name="T97"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195">
                  <a:moveTo>
                    <a:pt x="17" y="15"/>
                  </a:moveTo>
                  <a:lnTo>
                    <a:pt x="23" y="10"/>
                  </a:lnTo>
                  <a:lnTo>
                    <a:pt x="32" y="7"/>
                  </a:lnTo>
                  <a:lnTo>
                    <a:pt x="44" y="4"/>
                  </a:lnTo>
                  <a:lnTo>
                    <a:pt x="59" y="3"/>
                  </a:lnTo>
                  <a:lnTo>
                    <a:pt x="77" y="0"/>
                  </a:lnTo>
                  <a:lnTo>
                    <a:pt x="96" y="0"/>
                  </a:lnTo>
                  <a:lnTo>
                    <a:pt x="119" y="0"/>
                  </a:lnTo>
                  <a:lnTo>
                    <a:pt x="144" y="0"/>
                  </a:lnTo>
                  <a:lnTo>
                    <a:pt x="170" y="1"/>
                  </a:lnTo>
                  <a:lnTo>
                    <a:pt x="198" y="3"/>
                  </a:lnTo>
                  <a:lnTo>
                    <a:pt x="228" y="6"/>
                  </a:lnTo>
                  <a:lnTo>
                    <a:pt x="258" y="9"/>
                  </a:lnTo>
                  <a:lnTo>
                    <a:pt x="290" y="13"/>
                  </a:lnTo>
                  <a:lnTo>
                    <a:pt x="323" y="19"/>
                  </a:lnTo>
                  <a:lnTo>
                    <a:pt x="356" y="25"/>
                  </a:lnTo>
                  <a:lnTo>
                    <a:pt x="389" y="33"/>
                  </a:lnTo>
                  <a:lnTo>
                    <a:pt x="417" y="40"/>
                  </a:lnTo>
                  <a:lnTo>
                    <a:pt x="446" y="49"/>
                  </a:lnTo>
                  <a:lnTo>
                    <a:pt x="473" y="58"/>
                  </a:lnTo>
                  <a:lnTo>
                    <a:pt x="500" y="67"/>
                  </a:lnTo>
                  <a:lnTo>
                    <a:pt x="527" y="78"/>
                  </a:lnTo>
                  <a:lnTo>
                    <a:pt x="552" y="88"/>
                  </a:lnTo>
                  <a:lnTo>
                    <a:pt x="576" y="99"/>
                  </a:lnTo>
                  <a:lnTo>
                    <a:pt x="600" y="109"/>
                  </a:lnTo>
                  <a:lnTo>
                    <a:pt x="621" y="118"/>
                  </a:lnTo>
                  <a:lnTo>
                    <a:pt x="642" y="127"/>
                  </a:lnTo>
                  <a:lnTo>
                    <a:pt x="660" y="136"/>
                  </a:lnTo>
                  <a:lnTo>
                    <a:pt x="678" y="144"/>
                  </a:lnTo>
                  <a:lnTo>
                    <a:pt x="693" y="150"/>
                  </a:lnTo>
                  <a:lnTo>
                    <a:pt x="705" y="156"/>
                  </a:lnTo>
                  <a:lnTo>
                    <a:pt x="716" y="159"/>
                  </a:lnTo>
                  <a:lnTo>
                    <a:pt x="725" y="160"/>
                  </a:lnTo>
                  <a:lnTo>
                    <a:pt x="738" y="162"/>
                  </a:lnTo>
                  <a:lnTo>
                    <a:pt x="752" y="163"/>
                  </a:lnTo>
                  <a:lnTo>
                    <a:pt x="764" y="162"/>
                  </a:lnTo>
                  <a:lnTo>
                    <a:pt x="773" y="162"/>
                  </a:lnTo>
                  <a:lnTo>
                    <a:pt x="782" y="160"/>
                  </a:lnTo>
                  <a:lnTo>
                    <a:pt x="788" y="160"/>
                  </a:lnTo>
                  <a:lnTo>
                    <a:pt x="792" y="159"/>
                  </a:lnTo>
                  <a:lnTo>
                    <a:pt x="794" y="159"/>
                  </a:lnTo>
                  <a:lnTo>
                    <a:pt x="792" y="154"/>
                  </a:lnTo>
                  <a:lnTo>
                    <a:pt x="791" y="142"/>
                  </a:lnTo>
                  <a:lnTo>
                    <a:pt x="789" y="127"/>
                  </a:lnTo>
                  <a:lnTo>
                    <a:pt x="791" y="112"/>
                  </a:lnTo>
                  <a:lnTo>
                    <a:pt x="792" y="106"/>
                  </a:lnTo>
                  <a:lnTo>
                    <a:pt x="795" y="100"/>
                  </a:lnTo>
                  <a:lnTo>
                    <a:pt x="798" y="96"/>
                  </a:lnTo>
                  <a:lnTo>
                    <a:pt x="804" y="91"/>
                  </a:lnTo>
                  <a:lnTo>
                    <a:pt x="810" y="90"/>
                  </a:lnTo>
                  <a:lnTo>
                    <a:pt x="819" y="88"/>
                  </a:lnTo>
                  <a:lnTo>
                    <a:pt x="828" y="87"/>
                  </a:lnTo>
                  <a:lnTo>
                    <a:pt x="839" y="88"/>
                  </a:lnTo>
                  <a:lnTo>
                    <a:pt x="858" y="96"/>
                  </a:lnTo>
                  <a:lnTo>
                    <a:pt x="870" y="108"/>
                  </a:lnTo>
                  <a:lnTo>
                    <a:pt x="876" y="124"/>
                  </a:lnTo>
                  <a:lnTo>
                    <a:pt x="876" y="142"/>
                  </a:lnTo>
                  <a:lnTo>
                    <a:pt x="875" y="154"/>
                  </a:lnTo>
                  <a:lnTo>
                    <a:pt x="870" y="165"/>
                  </a:lnTo>
                  <a:lnTo>
                    <a:pt x="863" y="174"/>
                  </a:lnTo>
                  <a:lnTo>
                    <a:pt x="852" y="181"/>
                  </a:lnTo>
                  <a:lnTo>
                    <a:pt x="839" y="189"/>
                  </a:lnTo>
                  <a:lnTo>
                    <a:pt x="822" y="192"/>
                  </a:lnTo>
                  <a:lnTo>
                    <a:pt x="803" y="195"/>
                  </a:lnTo>
                  <a:lnTo>
                    <a:pt x="780" y="193"/>
                  </a:lnTo>
                  <a:lnTo>
                    <a:pt x="767" y="192"/>
                  </a:lnTo>
                  <a:lnTo>
                    <a:pt x="752" y="189"/>
                  </a:lnTo>
                  <a:lnTo>
                    <a:pt x="734" y="184"/>
                  </a:lnTo>
                  <a:lnTo>
                    <a:pt x="714" y="180"/>
                  </a:lnTo>
                  <a:lnTo>
                    <a:pt x="693" y="174"/>
                  </a:lnTo>
                  <a:lnTo>
                    <a:pt x="671" y="168"/>
                  </a:lnTo>
                  <a:lnTo>
                    <a:pt x="648" y="162"/>
                  </a:lnTo>
                  <a:lnTo>
                    <a:pt x="626" y="154"/>
                  </a:lnTo>
                  <a:lnTo>
                    <a:pt x="602" y="148"/>
                  </a:lnTo>
                  <a:lnTo>
                    <a:pt x="579" y="141"/>
                  </a:lnTo>
                  <a:lnTo>
                    <a:pt x="558" y="135"/>
                  </a:lnTo>
                  <a:lnTo>
                    <a:pt x="537" y="129"/>
                  </a:lnTo>
                  <a:lnTo>
                    <a:pt x="518" y="123"/>
                  </a:lnTo>
                  <a:lnTo>
                    <a:pt x="500" y="120"/>
                  </a:lnTo>
                  <a:lnTo>
                    <a:pt x="485" y="115"/>
                  </a:lnTo>
                  <a:lnTo>
                    <a:pt x="471" y="114"/>
                  </a:lnTo>
                  <a:lnTo>
                    <a:pt x="431" y="109"/>
                  </a:lnTo>
                  <a:lnTo>
                    <a:pt x="392" y="106"/>
                  </a:lnTo>
                  <a:lnTo>
                    <a:pt x="354" y="105"/>
                  </a:lnTo>
                  <a:lnTo>
                    <a:pt x="318" y="105"/>
                  </a:lnTo>
                  <a:lnTo>
                    <a:pt x="285" y="105"/>
                  </a:lnTo>
                  <a:lnTo>
                    <a:pt x="252" y="105"/>
                  </a:lnTo>
                  <a:lnTo>
                    <a:pt x="221" y="106"/>
                  </a:lnTo>
                  <a:lnTo>
                    <a:pt x="191" y="108"/>
                  </a:lnTo>
                  <a:lnTo>
                    <a:pt x="162" y="111"/>
                  </a:lnTo>
                  <a:lnTo>
                    <a:pt x="135" y="112"/>
                  </a:lnTo>
                  <a:lnTo>
                    <a:pt x="110" y="114"/>
                  </a:lnTo>
                  <a:lnTo>
                    <a:pt x="86" y="115"/>
                  </a:lnTo>
                  <a:lnTo>
                    <a:pt x="62" y="115"/>
                  </a:lnTo>
                  <a:lnTo>
                    <a:pt x="41" y="115"/>
                  </a:lnTo>
                  <a:lnTo>
                    <a:pt x="20" y="114"/>
                  </a:lnTo>
                  <a:lnTo>
                    <a:pt x="0" y="112"/>
                  </a:lnTo>
                  <a:lnTo>
                    <a:pt x="17" y="1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21" name="Freeform 33"/>
            <p:cNvSpPr>
              <a:spLocks/>
            </p:cNvSpPr>
            <p:nvPr/>
          </p:nvSpPr>
          <p:spPr bwMode="auto">
            <a:xfrm>
              <a:off x="6410326" y="2384425"/>
              <a:ext cx="1116013" cy="184150"/>
            </a:xfrm>
            <a:custGeom>
              <a:avLst/>
              <a:gdLst>
                <a:gd name="T0" fmla="*/ 88 w 703"/>
                <a:gd name="T1" fmla="*/ 50 h 116"/>
                <a:gd name="T2" fmla="*/ 108 w 703"/>
                <a:gd name="T3" fmla="*/ 47 h 116"/>
                <a:gd name="T4" fmla="*/ 142 w 703"/>
                <a:gd name="T5" fmla="*/ 42 h 116"/>
                <a:gd name="T6" fmla="*/ 190 w 703"/>
                <a:gd name="T7" fmla="*/ 39 h 116"/>
                <a:gd name="T8" fmla="*/ 246 w 703"/>
                <a:gd name="T9" fmla="*/ 35 h 116"/>
                <a:gd name="T10" fmla="*/ 304 w 703"/>
                <a:gd name="T11" fmla="*/ 33 h 116"/>
                <a:gd name="T12" fmla="*/ 366 w 703"/>
                <a:gd name="T13" fmla="*/ 35 h 116"/>
                <a:gd name="T14" fmla="*/ 423 w 703"/>
                <a:gd name="T15" fmla="*/ 39 h 116"/>
                <a:gd name="T16" fmla="*/ 474 w 703"/>
                <a:gd name="T17" fmla="*/ 50 h 116"/>
                <a:gd name="T18" fmla="*/ 522 w 703"/>
                <a:gd name="T19" fmla="*/ 60 h 116"/>
                <a:gd name="T20" fmla="*/ 567 w 703"/>
                <a:gd name="T21" fmla="*/ 72 h 116"/>
                <a:gd name="T22" fmla="*/ 607 w 703"/>
                <a:gd name="T23" fmla="*/ 84 h 116"/>
                <a:gd name="T24" fmla="*/ 643 w 703"/>
                <a:gd name="T25" fmla="*/ 95 h 116"/>
                <a:gd name="T26" fmla="*/ 670 w 703"/>
                <a:gd name="T27" fmla="*/ 104 h 116"/>
                <a:gd name="T28" fmla="*/ 691 w 703"/>
                <a:gd name="T29" fmla="*/ 111 h 116"/>
                <a:gd name="T30" fmla="*/ 702 w 703"/>
                <a:gd name="T31" fmla="*/ 116 h 116"/>
                <a:gd name="T32" fmla="*/ 702 w 703"/>
                <a:gd name="T33" fmla="*/ 116 h 116"/>
                <a:gd name="T34" fmla="*/ 693 w 703"/>
                <a:gd name="T35" fmla="*/ 111 h 116"/>
                <a:gd name="T36" fmla="*/ 673 w 703"/>
                <a:gd name="T37" fmla="*/ 104 h 116"/>
                <a:gd name="T38" fmla="*/ 646 w 703"/>
                <a:gd name="T39" fmla="*/ 95 h 116"/>
                <a:gd name="T40" fmla="*/ 612 w 703"/>
                <a:gd name="T41" fmla="*/ 83 h 116"/>
                <a:gd name="T42" fmla="*/ 571 w 703"/>
                <a:gd name="T43" fmla="*/ 68 h 116"/>
                <a:gd name="T44" fmla="*/ 525 w 703"/>
                <a:gd name="T45" fmla="*/ 51 h 116"/>
                <a:gd name="T46" fmla="*/ 472 w 703"/>
                <a:gd name="T47" fmla="*/ 33 h 116"/>
                <a:gd name="T48" fmla="*/ 415 w 703"/>
                <a:gd name="T49" fmla="*/ 15 h 116"/>
                <a:gd name="T50" fmla="*/ 348 w 703"/>
                <a:gd name="T51" fmla="*/ 5 h 116"/>
                <a:gd name="T52" fmla="*/ 274 w 703"/>
                <a:gd name="T53" fmla="*/ 0 h 116"/>
                <a:gd name="T54" fmla="*/ 201 w 703"/>
                <a:gd name="T55" fmla="*/ 2 h 116"/>
                <a:gd name="T56" fmla="*/ 132 w 703"/>
                <a:gd name="T57" fmla="*/ 5 h 116"/>
                <a:gd name="T58" fmla="*/ 73 w 703"/>
                <a:gd name="T59" fmla="*/ 11 h 116"/>
                <a:gd name="T60" fmla="*/ 28 w 703"/>
                <a:gd name="T61" fmla="*/ 15 h 116"/>
                <a:gd name="T62" fmla="*/ 3 w 703"/>
                <a:gd name="T63" fmla="*/ 20 h 116"/>
                <a:gd name="T64" fmla="*/ 85 w 703"/>
                <a:gd name="T65"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3" h="116">
                  <a:moveTo>
                    <a:pt x="85" y="50"/>
                  </a:moveTo>
                  <a:lnTo>
                    <a:pt x="88" y="50"/>
                  </a:lnTo>
                  <a:lnTo>
                    <a:pt x="96" y="48"/>
                  </a:lnTo>
                  <a:lnTo>
                    <a:pt x="108" y="47"/>
                  </a:lnTo>
                  <a:lnTo>
                    <a:pt x="123" y="45"/>
                  </a:lnTo>
                  <a:lnTo>
                    <a:pt x="142" y="42"/>
                  </a:lnTo>
                  <a:lnTo>
                    <a:pt x="165" y="41"/>
                  </a:lnTo>
                  <a:lnTo>
                    <a:pt x="190" y="39"/>
                  </a:lnTo>
                  <a:lnTo>
                    <a:pt x="217" y="36"/>
                  </a:lnTo>
                  <a:lnTo>
                    <a:pt x="246" y="35"/>
                  </a:lnTo>
                  <a:lnTo>
                    <a:pt x="274" y="33"/>
                  </a:lnTo>
                  <a:lnTo>
                    <a:pt x="304" y="33"/>
                  </a:lnTo>
                  <a:lnTo>
                    <a:pt x="336" y="33"/>
                  </a:lnTo>
                  <a:lnTo>
                    <a:pt x="366" y="35"/>
                  </a:lnTo>
                  <a:lnTo>
                    <a:pt x="394" y="36"/>
                  </a:lnTo>
                  <a:lnTo>
                    <a:pt x="423" y="39"/>
                  </a:lnTo>
                  <a:lnTo>
                    <a:pt x="448" y="44"/>
                  </a:lnTo>
                  <a:lnTo>
                    <a:pt x="474" y="50"/>
                  </a:lnTo>
                  <a:lnTo>
                    <a:pt x="498" y="54"/>
                  </a:lnTo>
                  <a:lnTo>
                    <a:pt x="522" y="60"/>
                  </a:lnTo>
                  <a:lnTo>
                    <a:pt x="544" y="66"/>
                  </a:lnTo>
                  <a:lnTo>
                    <a:pt x="567" y="72"/>
                  </a:lnTo>
                  <a:lnTo>
                    <a:pt x="588" y="78"/>
                  </a:lnTo>
                  <a:lnTo>
                    <a:pt x="607" y="84"/>
                  </a:lnTo>
                  <a:lnTo>
                    <a:pt x="625" y="90"/>
                  </a:lnTo>
                  <a:lnTo>
                    <a:pt x="643" y="95"/>
                  </a:lnTo>
                  <a:lnTo>
                    <a:pt x="658" y="101"/>
                  </a:lnTo>
                  <a:lnTo>
                    <a:pt x="670" y="104"/>
                  </a:lnTo>
                  <a:lnTo>
                    <a:pt x="682" y="108"/>
                  </a:lnTo>
                  <a:lnTo>
                    <a:pt x="691" y="111"/>
                  </a:lnTo>
                  <a:lnTo>
                    <a:pt x="697" y="114"/>
                  </a:lnTo>
                  <a:lnTo>
                    <a:pt x="702" y="116"/>
                  </a:lnTo>
                  <a:lnTo>
                    <a:pt x="703" y="116"/>
                  </a:lnTo>
                  <a:lnTo>
                    <a:pt x="702" y="116"/>
                  </a:lnTo>
                  <a:lnTo>
                    <a:pt x="699" y="114"/>
                  </a:lnTo>
                  <a:lnTo>
                    <a:pt x="693" y="111"/>
                  </a:lnTo>
                  <a:lnTo>
                    <a:pt x="684" y="108"/>
                  </a:lnTo>
                  <a:lnTo>
                    <a:pt x="673" y="104"/>
                  </a:lnTo>
                  <a:lnTo>
                    <a:pt x="661" y="99"/>
                  </a:lnTo>
                  <a:lnTo>
                    <a:pt x="646" y="95"/>
                  </a:lnTo>
                  <a:lnTo>
                    <a:pt x="631" y="89"/>
                  </a:lnTo>
                  <a:lnTo>
                    <a:pt x="612" y="83"/>
                  </a:lnTo>
                  <a:lnTo>
                    <a:pt x="592" y="75"/>
                  </a:lnTo>
                  <a:lnTo>
                    <a:pt x="571" y="68"/>
                  </a:lnTo>
                  <a:lnTo>
                    <a:pt x="549" y="59"/>
                  </a:lnTo>
                  <a:lnTo>
                    <a:pt x="525" y="51"/>
                  </a:lnTo>
                  <a:lnTo>
                    <a:pt x="499" y="42"/>
                  </a:lnTo>
                  <a:lnTo>
                    <a:pt x="472" y="33"/>
                  </a:lnTo>
                  <a:lnTo>
                    <a:pt x="445" y="24"/>
                  </a:lnTo>
                  <a:lnTo>
                    <a:pt x="415" y="15"/>
                  </a:lnTo>
                  <a:lnTo>
                    <a:pt x="382" y="9"/>
                  </a:lnTo>
                  <a:lnTo>
                    <a:pt x="348" y="5"/>
                  </a:lnTo>
                  <a:lnTo>
                    <a:pt x="312" y="2"/>
                  </a:lnTo>
                  <a:lnTo>
                    <a:pt x="274" y="0"/>
                  </a:lnTo>
                  <a:lnTo>
                    <a:pt x="238" y="0"/>
                  </a:lnTo>
                  <a:lnTo>
                    <a:pt x="201" y="2"/>
                  </a:lnTo>
                  <a:lnTo>
                    <a:pt x="166" y="3"/>
                  </a:lnTo>
                  <a:lnTo>
                    <a:pt x="132" y="5"/>
                  </a:lnTo>
                  <a:lnTo>
                    <a:pt x="100" y="8"/>
                  </a:lnTo>
                  <a:lnTo>
                    <a:pt x="73" y="11"/>
                  </a:lnTo>
                  <a:lnTo>
                    <a:pt x="48" y="14"/>
                  </a:lnTo>
                  <a:lnTo>
                    <a:pt x="28" y="15"/>
                  </a:lnTo>
                  <a:lnTo>
                    <a:pt x="13" y="18"/>
                  </a:lnTo>
                  <a:lnTo>
                    <a:pt x="3" y="20"/>
                  </a:lnTo>
                  <a:lnTo>
                    <a:pt x="0" y="20"/>
                  </a:lnTo>
                  <a:lnTo>
                    <a:pt x="8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22" name="Freeform 34"/>
            <p:cNvSpPr>
              <a:spLocks/>
            </p:cNvSpPr>
            <p:nvPr/>
          </p:nvSpPr>
          <p:spPr bwMode="auto">
            <a:xfrm>
              <a:off x="6440488" y="2298700"/>
              <a:ext cx="1127125" cy="279400"/>
            </a:xfrm>
            <a:custGeom>
              <a:avLst/>
              <a:gdLst>
                <a:gd name="T0" fmla="*/ 65 w 710"/>
                <a:gd name="T1" fmla="*/ 30 h 176"/>
                <a:gd name="T2" fmla="*/ 89 w 710"/>
                <a:gd name="T3" fmla="*/ 32 h 176"/>
                <a:gd name="T4" fmla="*/ 132 w 710"/>
                <a:gd name="T5" fmla="*/ 35 h 176"/>
                <a:gd name="T6" fmla="*/ 188 w 710"/>
                <a:gd name="T7" fmla="*/ 39 h 176"/>
                <a:gd name="T8" fmla="*/ 251 w 710"/>
                <a:gd name="T9" fmla="*/ 45 h 176"/>
                <a:gd name="T10" fmla="*/ 317 w 710"/>
                <a:gd name="T11" fmla="*/ 53 h 176"/>
                <a:gd name="T12" fmla="*/ 378 w 710"/>
                <a:gd name="T13" fmla="*/ 62 h 176"/>
                <a:gd name="T14" fmla="*/ 431 w 710"/>
                <a:gd name="T15" fmla="*/ 72 h 176"/>
                <a:gd name="T16" fmla="*/ 471 w 710"/>
                <a:gd name="T17" fmla="*/ 84 h 176"/>
                <a:gd name="T18" fmla="*/ 513 w 710"/>
                <a:gd name="T19" fmla="*/ 99 h 176"/>
                <a:gd name="T20" fmla="*/ 557 w 710"/>
                <a:gd name="T21" fmla="*/ 114 h 176"/>
                <a:gd name="T22" fmla="*/ 600 w 710"/>
                <a:gd name="T23" fmla="*/ 131 h 176"/>
                <a:gd name="T24" fmla="*/ 638 w 710"/>
                <a:gd name="T25" fmla="*/ 146 h 176"/>
                <a:gd name="T26" fmla="*/ 671 w 710"/>
                <a:gd name="T27" fmla="*/ 159 h 176"/>
                <a:gd name="T28" fmla="*/ 695 w 710"/>
                <a:gd name="T29" fmla="*/ 170 h 176"/>
                <a:gd name="T30" fmla="*/ 708 w 710"/>
                <a:gd name="T31" fmla="*/ 176 h 176"/>
                <a:gd name="T32" fmla="*/ 708 w 710"/>
                <a:gd name="T33" fmla="*/ 174 h 176"/>
                <a:gd name="T34" fmla="*/ 695 w 710"/>
                <a:gd name="T35" fmla="*/ 168 h 176"/>
                <a:gd name="T36" fmla="*/ 669 w 710"/>
                <a:gd name="T37" fmla="*/ 158 h 176"/>
                <a:gd name="T38" fmla="*/ 635 w 710"/>
                <a:gd name="T39" fmla="*/ 143 h 176"/>
                <a:gd name="T40" fmla="*/ 594 w 710"/>
                <a:gd name="T41" fmla="*/ 125 h 176"/>
                <a:gd name="T42" fmla="*/ 548 w 710"/>
                <a:gd name="T43" fmla="*/ 105 h 176"/>
                <a:gd name="T44" fmla="*/ 500 w 710"/>
                <a:gd name="T45" fmla="*/ 86 h 176"/>
                <a:gd name="T46" fmla="*/ 452 w 710"/>
                <a:gd name="T47" fmla="*/ 68 h 176"/>
                <a:gd name="T48" fmla="*/ 389 w 710"/>
                <a:gd name="T49" fmla="*/ 45 h 176"/>
                <a:gd name="T50" fmla="*/ 312 w 710"/>
                <a:gd name="T51" fmla="*/ 26 h 176"/>
                <a:gd name="T52" fmla="*/ 243 w 710"/>
                <a:gd name="T53" fmla="*/ 12 h 176"/>
                <a:gd name="T54" fmla="*/ 180 w 710"/>
                <a:gd name="T55" fmla="*/ 5 h 176"/>
                <a:gd name="T56" fmla="*/ 125 w 710"/>
                <a:gd name="T57" fmla="*/ 2 h 176"/>
                <a:gd name="T58" fmla="*/ 78 w 710"/>
                <a:gd name="T59" fmla="*/ 2 h 176"/>
                <a:gd name="T60" fmla="*/ 42 w 710"/>
                <a:gd name="T61" fmla="*/ 3 h 176"/>
                <a:gd name="T62" fmla="*/ 17 w 710"/>
                <a:gd name="T63" fmla="*/ 8 h 176"/>
                <a:gd name="T64" fmla="*/ 0 w 710"/>
                <a:gd name="T65" fmla="*/ 12 h 176"/>
                <a:gd name="T66" fmla="*/ 9 w 710"/>
                <a:gd name="T67" fmla="*/ 20 h 176"/>
                <a:gd name="T68" fmla="*/ 36 w 710"/>
                <a:gd name="T69" fmla="*/ 26 h 176"/>
                <a:gd name="T70" fmla="*/ 59 w 710"/>
                <a:gd name="T71"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0" h="176">
                  <a:moveTo>
                    <a:pt x="62" y="30"/>
                  </a:moveTo>
                  <a:lnTo>
                    <a:pt x="65" y="30"/>
                  </a:lnTo>
                  <a:lnTo>
                    <a:pt x="74" y="30"/>
                  </a:lnTo>
                  <a:lnTo>
                    <a:pt x="89" y="32"/>
                  </a:lnTo>
                  <a:lnTo>
                    <a:pt x="108" y="33"/>
                  </a:lnTo>
                  <a:lnTo>
                    <a:pt x="132" y="35"/>
                  </a:lnTo>
                  <a:lnTo>
                    <a:pt x="158" y="36"/>
                  </a:lnTo>
                  <a:lnTo>
                    <a:pt x="188" y="39"/>
                  </a:lnTo>
                  <a:lnTo>
                    <a:pt x="219" y="42"/>
                  </a:lnTo>
                  <a:lnTo>
                    <a:pt x="251" y="45"/>
                  </a:lnTo>
                  <a:lnTo>
                    <a:pt x="284" y="48"/>
                  </a:lnTo>
                  <a:lnTo>
                    <a:pt x="317" y="53"/>
                  </a:lnTo>
                  <a:lnTo>
                    <a:pt x="348" y="57"/>
                  </a:lnTo>
                  <a:lnTo>
                    <a:pt x="378" y="62"/>
                  </a:lnTo>
                  <a:lnTo>
                    <a:pt x="405" y="66"/>
                  </a:lnTo>
                  <a:lnTo>
                    <a:pt x="431" y="72"/>
                  </a:lnTo>
                  <a:lnTo>
                    <a:pt x="452" y="78"/>
                  </a:lnTo>
                  <a:lnTo>
                    <a:pt x="471" y="84"/>
                  </a:lnTo>
                  <a:lnTo>
                    <a:pt x="492" y="92"/>
                  </a:lnTo>
                  <a:lnTo>
                    <a:pt x="513" y="99"/>
                  </a:lnTo>
                  <a:lnTo>
                    <a:pt x="536" y="107"/>
                  </a:lnTo>
                  <a:lnTo>
                    <a:pt x="557" y="114"/>
                  </a:lnTo>
                  <a:lnTo>
                    <a:pt x="579" y="123"/>
                  </a:lnTo>
                  <a:lnTo>
                    <a:pt x="600" y="131"/>
                  </a:lnTo>
                  <a:lnTo>
                    <a:pt x="620" y="138"/>
                  </a:lnTo>
                  <a:lnTo>
                    <a:pt x="638" y="146"/>
                  </a:lnTo>
                  <a:lnTo>
                    <a:pt x="656" y="153"/>
                  </a:lnTo>
                  <a:lnTo>
                    <a:pt x="671" y="159"/>
                  </a:lnTo>
                  <a:lnTo>
                    <a:pt x="684" y="165"/>
                  </a:lnTo>
                  <a:lnTo>
                    <a:pt x="695" y="170"/>
                  </a:lnTo>
                  <a:lnTo>
                    <a:pt x="702" y="173"/>
                  </a:lnTo>
                  <a:lnTo>
                    <a:pt x="708" y="176"/>
                  </a:lnTo>
                  <a:lnTo>
                    <a:pt x="710" y="176"/>
                  </a:lnTo>
                  <a:lnTo>
                    <a:pt x="708" y="174"/>
                  </a:lnTo>
                  <a:lnTo>
                    <a:pt x="702" y="173"/>
                  </a:lnTo>
                  <a:lnTo>
                    <a:pt x="695" y="168"/>
                  </a:lnTo>
                  <a:lnTo>
                    <a:pt x="683" y="164"/>
                  </a:lnTo>
                  <a:lnTo>
                    <a:pt x="669" y="158"/>
                  </a:lnTo>
                  <a:lnTo>
                    <a:pt x="653" y="150"/>
                  </a:lnTo>
                  <a:lnTo>
                    <a:pt x="635" y="143"/>
                  </a:lnTo>
                  <a:lnTo>
                    <a:pt x="615" y="134"/>
                  </a:lnTo>
                  <a:lnTo>
                    <a:pt x="594" y="125"/>
                  </a:lnTo>
                  <a:lnTo>
                    <a:pt x="572" y="114"/>
                  </a:lnTo>
                  <a:lnTo>
                    <a:pt x="548" y="105"/>
                  </a:lnTo>
                  <a:lnTo>
                    <a:pt x="524" y="95"/>
                  </a:lnTo>
                  <a:lnTo>
                    <a:pt x="500" y="86"/>
                  </a:lnTo>
                  <a:lnTo>
                    <a:pt x="476" y="77"/>
                  </a:lnTo>
                  <a:lnTo>
                    <a:pt x="452" y="68"/>
                  </a:lnTo>
                  <a:lnTo>
                    <a:pt x="428" y="59"/>
                  </a:lnTo>
                  <a:lnTo>
                    <a:pt x="389" y="45"/>
                  </a:lnTo>
                  <a:lnTo>
                    <a:pt x="350" y="35"/>
                  </a:lnTo>
                  <a:lnTo>
                    <a:pt x="312" y="26"/>
                  </a:lnTo>
                  <a:lnTo>
                    <a:pt x="278" y="18"/>
                  </a:lnTo>
                  <a:lnTo>
                    <a:pt x="243" y="12"/>
                  </a:lnTo>
                  <a:lnTo>
                    <a:pt x="210" y="8"/>
                  </a:lnTo>
                  <a:lnTo>
                    <a:pt x="180" y="5"/>
                  </a:lnTo>
                  <a:lnTo>
                    <a:pt x="152" y="2"/>
                  </a:lnTo>
                  <a:lnTo>
                    <a:pt x="125" y="2"/>
                  </a:lnTo>
                  <a:lnTo>
                    <a:pt x="101" y="0"/>
                  </a:lnTo>
                  <a:lnTo>
                    <a:pt x="78" y="2"/>
                  </a:lnTo>
                  <a:lnTo>
                    <a:pt x="59" y="2"/>
                  </a:lnTo>
                  <a:lnTo>
                    <a:pt x="42" y="3"/>
                  </a:lnTo>
                  <a:lnTo>
                    <a:pt x="27" y="5"/>
                  </a:lnTo>
                  <a:lnTo>
                    <a:pt x="17" y="8"/>
                  </a:lnTo>
                  <a:lnTo>
                    <a:pt x="8" y="9"/>
                  </a:lnTo>
                  <a:lnTo>
                    <a:pt x="0" y="12"/>
                  </a:lnTo>
                  <a:lnTo>
                    <a:pt x="2" y="17"/>
                  </a:lnTo>
                  <a:lnTo>
                    <a:pt x="9" y="20"/>
                  </a:lnTo>
                  <a:lnTo>
                    <a:pt x="21" y="23"/>
                  </a:lnTo>
                  <a:lnTo>
                    <a:pt x="36" y="26"/>
                  </a:lnTo>
                  <a:lnTo>
                    <a:pt x="48" y="29"/>
                  </a:lnTo>
                  <a:lnTo>
                    <a:pt x="59" y="30"/>
                  </a:lnTo>
                  <a:lnTo>
                    <a:pt x="6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24" name="Freeform 35"/>
            <p:cNvSpPr>
              <a:spLocks/>
            </p:cNvSpPr>
            <p:nvPr/>
          </p:nvSpPr>
          <p:spPr bwMode="auto">
            <a:xfrm>
              <a:off x="7681913" y="2498725"/>
              <a:ext cx="85725" cy="74612"/>
            </a:xfrm>
            <a:custGeom>
              <a:avLst/>
              <a:gdLst>
                <a:gd name="T0" fmla="*/ 54 w 54"/>
                <a:gd name="T1" fmla="*/ 0 h 47"/>
                <a:gd name="T2" fmla="*/ 54 w 54"/>
                <a:gd name="T3" fmla="*/ 5 h 47"/>
                <a:gd name="T4" fmla="*/ 52 w 54"/>
                <a:gd name="T5" fmla="*/ 15 h 47"/>
                <a:gd name="T6" fmla="*/ 46 w 54"/>
                <a:gd name="T7" fmla="*/ 27 h 47"/>
                <a:gd name="T8" fmla="*/ 33 w 54"/>
                <a:gd name="T9" fmla="*/ 39 h 47"/>
                <a:gd name="T10" fmla="*/ 18 w 54"/>
                <a:gd name="T11" fmla="*/ 45 h 47"/>
                <a:gd name="T12" fmla="*/ 7 w 54"/>
                <a:gd name="T13" fmla="*/ 47 h 47"/>
                <a:gd name="T14" fmla="*/ 1 w 54"/>
                <a:gd name="T15" fmla="*/ 45 h 47"/>
                <a:gd name="T16" fmla="*/ 0 w 54"/>
                <a:gd name="T17" fmla="*/ 44 h 47"/>
                <a:gd name="T18" fmla="*/ 54 w 5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54" y="0"/>
                  </a:moveTo>
                  <a:lnTo>
                    <a:pt x="54" y="5"/>
                  </a:lnTo>
                  <a:lnTo>
                    <a:pt x="52" y="15"/>
                  </a:lnTo>
                  <a:lnTo>
                    <a:pt x="46" y="27"/>
                  </a:lnTo>
                  <a:lnTo>
                    <a:pt x="33" y="39"/>
                  </a:lnTo>
                  <a:lnTo>
                    <a:pt x="18" y="45"/>
                  </a:lnTo>
                  <a:lnTo>
                    <a:pt x="7" y="47"/>
                  </a:lnTo>
                  <a:lnTo>
                    <a:pt x="1" y="45"/>
                  </a:lnTo>
                  <a:lnTo>
                    <a:pt x="0" y="4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5" name="Freeform 36"/>
            <p:cNvSpPr>
              <a:spLocks/>
            </p:cNvSpPr>
            <p:nvPr/>
          </p:nvSpPr>
          <p:spPr bwMode="auto">
            <a:xfrm>
              <a:off x="7672388" y="2451100"/>
              <a:ext cx="73025" cy="60325"/>
            </a:xfrm>
            <a:custGeom>
              <a:avLst/>
              <a:gdLst>
                <a:gd name="T0" fmla="*/ 31 w 46"/>
                <a:gd name="T1" fmla="*/ 29 h 38"/>
                <a:gd name="T2" fmla="*/ 22 w 46"/>
                <a:gd name="T3" fmla="*/ 35 h 38"/>
                <a:gd name="T4" fmla="*/ 13 w 46"/>
                <a:gd name="T5" fmla="*/ 38 h 38"/>
                <a:gd name="T6" fmla="*/ 6 w 46"/>
                <a:gd name="T7" fmla="*/ 38 h 38"/>
                <a:gd name="T8" fmla="*/ 1 w 46"/>
                <a:gd name="T9" fmla="*/ 35 h 38"/>
                <a:gd name="T10" fmla="*/ 0 w 46"/>
                <a:gd name="T11" fmla="*/ 29 h 38"/>
                <a:gd name="T12" fmla="*/ 1 w 46"/>
                <a:gd name="T13" fmla="*/ 23 h 38"/>
                <a:gd name="T14" fmla="*/ 7 w 46"/>
                <a:gd name="T15" fmla="*/ 15 h 38"/>
                <a:gd name="T16" fmla="*/ 15 w 46"/>
                <a:gd name="T17" fmla="*/ 8 h 38"/>
                <a:gd name="T18" fmla="*/ 24 w 46"/>
                <a:gd name="T19" fmla="*/ 2 h 38"/>
                <a:gd name="T20" fmla="*/ 33 w 46"/>
                <a:gd name="T21" fmla="*/ 0 h 38"/>
                <a:gd name="T22" fmla="*/ 40 w 46"/>
                <a:gd name="T23" fmla="*/ 0 h 38"/>
                <a:gd name="T24" fmla="*/ 45 w 46"/>
                <a:gd name="T25" fmla="*/ 2 h 38"/>
                <a:gd name="T26" fmla="*/ 46 w 46"/>
                <a:gd name="T27" fmla="*/ 8 h 38"/>
                <a:gd name="T28" fmla="*/ 45 w 46"/>
                <a:gd name="T29" fmla="*/ 14 h 38"/>
                <a:gd name="T30" fmla="*/ 39 w 46"/>
                <a:gd name="T31" fmla="*/ 21 h 38"/>
                <a:gd name="T32" fmla="*/ 31 w 46"/>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8">
                  <a:moveTo>
                    <a:pt x="31" y="29"/>
                  </a:moveTo>
                  <a:lnTo>
                    <a:pt x="22" y="35"/>
                  </a:lnTo>
                  <a:lnTo>
                    <a:pt x="13" y="38"/>
                  </a:lnTo>
                  <a:lnTo>
                    <a:pt x="6" y="38"/>
                  </a:lnTo>
                  <a:lnTo>
                    <a:pt x="1" y="35"/>
                  </a:lnTo>
                  <a:lnTo>
                    <a:pt x="0" y="29"/>
                  </a:lnTo>
                  <a:lnTo>
                    <a:pt x="1" y="23"/>
                  </a:lnTo>
                  <a:lnTo>
                    <a:pt x="7" y="15"/>
                  </a:lnTo>
                  <a:lnTo>
                    <a:pt x="15" y="8"/>
                  </a:lnTo>
                  <a:lnTo>
                    <a:pt x="24" y="2"/>
                  </a:lnTo>
                  <a:lnTo>
                    <a:pt x="33" y="0"/>
                  </a:lnTo>
                  <a:lnTo>
                    <a:pt x="40" y="0"/>
                  </a:lnTo>
                  <a:lnTo>
                    <a:pt x="45" y="2"/>
                  </a:lnTo>
                  <a:lnTo>
                    <a:pt x="46" y="8"/>
                  </a:lnTo>
                  <a:lnTo>
                    <a:pt x="45" y="14"/>
                  </a:lnTo>
                  <a:lnTo>
                    <a:pt x="39" y="21"/>
                  </a:lnTo>
                  <a:lnTo>
                    <a:pt x="3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6" name="Freeform 37"/>
            <p:cNvSpPr>
              <a:spLocks/>
            </p:cNvSpPr>
            <p:nvPr/>
          </p:nvSpPr>
          <p:spPr bwMode="auto">
            <a:xfrm>
              <a:off x="6026151" y="3708400"/>
              <a:ext cx="400050" cy="1174750"/>
            </a:xfrm>
            <a:custGeom>
              <a:avLst/>
              <a:gdLst>
                <a:gd name="T0" fmla="*/ 131 w 252"/>
                <a:gd name="T1" fmla="*/ 0 h 740"/>
                <a:gd name="T2" fmla="*/ 125 w 252"/>
                <a:gd name="T3" fmla="*/ 27 h 740"/>
                <a:gd name="T4" fmla="*/ 110 w 252"/>
                <a:gd name="T5" fmla="*/ 98 h 740"/>
                <a:gd name="T6" fmla="*/ 89 w 252"/>
                <a:gd name="T7" fmla="*/ 200 h 740"/>
                <a:gd name="T8" fmla="*/ 66 w 252"/>
                <a:gd name="T9" fmla="*/ 317 h 740"/>
                <a:gd name="T10" fmla="*/ 42 w 252"/>
                <a:gd name="T11" fmla="*/ 435 h 740"/>
                <a:gd name="T12" fmla="*/ 21 w 252"/>
                <a:gd name="T13" fmla="*/ 543 h 740"/>
                <a:gd name="T14" fmla="*/ 6 w 252"/>
                <a:gd name="T15" fmla="*/ 623 h 740"/>
                <a:gd name="T16" fmla="*/ 0 w 252"/>
                <a:gd name="T17" fmla="*/ 662 h 740"/>
                <a:gd name="T18" fmla="*/ 2 w 252"/>
                <a:gd name="T19" fmla="*/ 675 h 740"/>
                <a:gd name="T20" fmla="*/ 8 w 252"/>
                <a:gd name="T21" fmla="*/ 689 h 740"/>
                <a:gd name="T22" fmla="*/ 18 w 252"/>
                <a:gd name="T23" fmla="*/ 701 h 740"/>
                <a:gd name="T24" fmla="*/ 32 w 252"/>
                <a:gd name="T25" fmla="*/ 713 h 740"/>
                <a:gd name="T26" fmla="*/ 48 w 252"/>
                <a:gd name="T27" fmla="*/ 723 h 740"/>
                <a:gd name="T28" fmla="*/ 69 w 252"/>
                <a:gd name="T29" fmla="*/ 731 h 740"/>
                <a:gd name="T30" fmla="*/ 93 w 252"/>
                <a:gd name="T31" fmla="*/ 737 h 740"/>
                <a:gd name="T32" fmla="*/ 119 w 252"/>
                <a:gd name="T33" fmla="*/ 740 h 740"/>
                <a:gd name="T34" fmla="*/ 146 w 252"/>
                <a:gd name="T35" fmla="*/ 738 h 740"/>
                <a:gd name="T36" fmla="*/ 171 w 252"/>
                <a:gd name="T37" fmla="*/ 734 h 740"/>
                <a:gd name="T38" fmla="*/ 194 w 252"/>
                <a:gd name="T39" fmla="*/ 726 h 740"/>
                <a:gd name="T40" fmla="*/ 213 w 252"/>
                <a:gd name="T41" fmla="*/ 719 h 740"/>
                <a:gd name="T42" fmla="*/ 230 w 252"/>
                <a:gd name="T43" fmla="*/ 710 h 740"/>
                <a:gd name="T44" fmla="*/ 242 w 252"/>
                <a:gd name="T45" fmla="*/ 702 h 740"/>
                <a:gd name="T46" fmla="*/ 249 w 252"/>
                <a:gd name="T47" fmla="*/ 696 h 740"/>
                <a:gd name="T48" fmla="*/ 252 w 252"/>
                <a:gd name="T49" fmla="*/ 695 h 740"/>
                <a:gd name="T50" fmla="*/ 248 w 252"/>
                <a:gd name="T51" fmla="*/ 695 h 740"/>
                <a:gd name="T52" fmla="*/ 234 w 252"/>
                <a:gd name="T53" fmla="*/ 696 h 740"/>
                <a:gd name="T54" fmla="*/ 216 w 252"/>
                <a:gd name="T55" fmla="*/ 696 h 740"/>
                <a:gd name="T56" fmla="*/ 195 w 252"/>
                <a:gd name="T57" fmla="*/ 696 h 740"/>
                <a:gd name="T58" fmla="*/ 171 w 252"/>
                <a:gd name="T59" fmla="*/ 695 h 740"/>
                <a:gd name="T60" fmla="*/ 150 w 252"/>
                <a:gd name="T61" fmla="*/ 690 h 740"/>
                <a:gd name="T62" fmla="*/ 131 w 252"/>
                <a:gd name="T63" fmla="*/ 684 h 740"/>
                <a:gd name="T64" fmla="*/ 119 w 252"/>
                <a:gd name="T65" fmla="*/ 674 h 740"/>
                <a:gd name="T66" fmla="*/ 99 w 252"/>
                <a:gd name="T67" fmla="*/ 627 h 740"/>
                <a:gd name="T68" fmla="*/ 92 w 252"/>
                <a:gd name="T69" fmla="*/ 543 h 740"/>
                <a:gd name="T70" fmla="*/ 92 w 252"/>
                <a:gd name="T71" fmla="*/ 434 h 740"/>
                <a:gd name="T72" fmla="*/ 99 w 252"/>
                <a:gd name="T73" fmla="*/ 314 h 740"/>
                <a:gd name="T74" fmla="*/ 108 w 252"/>
                <a:gd name="T75" fmla="*/ 197 h 740"/>
                <a:gd name="T76" fmla="*/ 119 w 252"/>
                <a:gd name="T77" fmla="*/ 96 h 740"/>
                <a:gd name="T78" fmla="*/ 128 w 252"/>
                <a:gd name="T79" fmla="*/ 27 h 740"/>
                <a:gd name="T80" fmla="*/ 131 w 252"/>
                <a:gd name="T8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740">
                  <a:moveTo>
                    <a:pt x="131" y="0"/>
                  </a:moveTo>
                  <a:lnTo>
                    <a:pt x="125" y="27"/>
                  </a:lnTo>
                  <a:lnTo>
                    <a:pt x="110" y="98"/>
                  </a:lnTo>
                  <a:lnTo>
                    <a:pt x="89" y="200"/>
                  </a:lnTo>
                  <a:lnTo>
                    <a:pt x="66" y="317"/>
                  </a:lnTo>
                  <a:lnTo>
                    <a:pt x="42" y="435"/>
                  </a:lnTo>
                  <a:lnTo>
                    <a:pt x="21" y="543"/>
                  </a:lnTo>
                  <a:lnTo>
                    <a:pt x="6" y="623"/>
                  </a:lnTo>
                  <a:lnTo>
                    <a:pt x="0" y="662"/>
                  </a:lnTo>
                  <a:lnTo>
                    <a:pt x="2" y="675"/>
                  </a:lnTo>
                  <a:lnTo>
                    <a:pt x="8" y="689"/>
                  </a:lnTo>
                  <a:lnTo>
                    <a:pt x="18" y="701"/>
                  </a:lnTo>
                  <a:lnTo>
                    <a:pt x="32" y="713"/>
                  </a:lnTo>
                  <a:lnTo>
                    <a:pt x="48" y="723"/>
                  </a:lnTo>
                  <a:lnTo>
                    <a:pt x="69" y="731"/>
                  </a:lnTo>
                  <a:lnTo>
                    <a:pt x="93" y="737"/>
                  </a:lnTo>
                  <a:lnTo>
                    <a:pt x="119" y="740"/>
                  </a:lnTo>
                  <a:lnTo>
                    <a:pt x="146" y="738"/>
                  </a:lnTo>
                  <a:lnTo>
                    <a:pt x="171" y="734"/>
                  </a:lnTo>
                  <a:lnTo>
                    <a:pt x="194" y="726"/>
                  </a:lnTo>
                  <a:lnTo>
                    <a:pt x="213" y="719"/>
                  </a:lnTo>
                  <a:lnTo>
                    <a:pt x="230" y="710"/>
                  </a:lnTo>
                  <a:lnTo>
                    <a:pt x="242" y="702"/>
                  </a:lnTo>
                  <a:lnTo>
                    <a:pt x="249" y="696"/>
                  </a:lnTo>
                  <a:lnTo>
                    <a:pt x="252" y="695"/>
                  </a:lnTo>
                  <a:lnTo>
                    <a:pt x="248" y="695"/>
                  </a:lnTo>
                  <a:lnTo>
                    <a:pt x="234" y="696"/>
                  </a:lnTo>
                  <a:lnTo>
                    <a:pt x="216" y="696"/>
                  </a:lnTo>
                  <a:lnTo>
                    <a:pt x="195" y="696"/>
                  </a:lnTo>
                  <a:lnTo>
                    <a:pt x="171" y="695"/>
                  </a:lnTo>
                  <a:lnTo>
                    <a:pt x="150" y="690"/>
                  </a:lnTo>
                  <a:lnTo>
                    <a:pt x="131" y="684"/>
                  </a:lnTo>
                  <a:lnTo>
                    <a:pt x="119" y="674"/>
                  </a:lnTo>
                  <a:lnTo>
                    <a:pt x="99" y="627"/>
                  </a:lnTo>
                  <a:lnTo>
                    <a:pt x="92" y="543"/>
                  </a:lnTo>
                  <a:lnTo>
                    <a:pt x="92" y="434"/>
                  </a:lnTo>
                  <a:lnTo>
                    <a:pt x="99" y="314"/>
                  </a:lnTo>
                  <a:lnTo>
                    <a:pt x="108" y="197"/>
                  </a:lnTo>
                  <a:lnTo>
                    <a:pt x="119" y="96"/>
                  </a:lnTo>
                  <a:lnTo>
                    <a:pt x="128" y="27"/>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7" name="Freeform 38"/>
            <p:cNvSpPr>
              <a:spLocks/>
            </p:cNvSpPr>
            <p:nvPr/>
          </p:nvSpPr>
          <p:spPr bwMode="auto">
            <a:xfrm>
              <a:off x="6053138" y="2506663"/>
              <a:ext cx="195263" cy="968375"/>
            </a:xfrm>
            <a:custGeom>
              <a:avLst/>
              <a:gdLst>
                <a:gd name="T0" fmla="*/ 0 w 123"/>
                <a:gd name="T1" fmla="*/ 0 h 610"/>
                <a:gd name="T2" fmla="*/ 109 w 123"/>
                <a:gd name="T3" fmla="*/ 610 h 610"/>
                <a:gd name="T4" fmla="*/ 123 w 123"/>
                <a:gd name="T5" fmla="*/ 172 h 610"/>
                <a:gd name="T6" fmla="*/ 85 w 123"/>
                <a:gd name="T7" fmla="*/ 4 h 610"/>
                <a:gd name="T8" fmla="*/ 0 w 123"/>
                <a:gd name="T9" fmla="*/ 0 h 610"/>
              </a:gdLst>
              <a:ahLst/>
              <a:cxnLst>
                <a:cxn ang="0">
                  <a:pos x="T0" y="T1"/>
                </a:cxn>
                <a:cxn ang="0">
                  <a:pos x="T2" y="T3"/>
                </a:cxn>
                <a:cxn ang="0">
                  <a:pos x="T4" y="T5"/>
                </a:cxn>
                <a:cxn ang="0">
                  <a:pos x="T6" y="T7"/>
                </a:cxn>
                <a:cxn ang="0">
                  <a:pos x="T8" y="T9"/>
                </a:cxn>
              </a:cxnLst>
              <a:rect l="0" t="0" r="r" b="b"/>
              <a:pathLst>
                <a:path w="123" h="610">
                  <a:moveTo>
                    <a:pt x="0" y="0"/>
                  </a:moveTo>
                  <a:lnTo>
                    <a:pt x="109" y="610"/>
                  </a:lnTo>
                  <a:lnTo>
                    <a:pt x="123" y="172"/>
                  </a:lnTo>
                  <a:lnTo>
                    <a:pt x="8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8" name="Freeform 39"/>
            <p:cNvSpPr>
              <a:spLocks/>
            </p:cNvSpPr>
            <p:nvPr/>
          </p:nvSpPr>
          <p:spPr bwMode="auto">
            <a:xfrm>
              <a:off x="6272213" y="3006725"/>
              <a:ext cx="192088" cy="1709737"/>
            </a:xfrm>
            <a:custGeom>
              <a:avLst/>
              <a:gdLst>
                <a:gd name="T0" fmla="*/ 42 w 121"/>
                <a:gd name="T1" fmla="*/ 0 h 1077"/>
                <a:gd name="T2" fmla="*/ 36 w 121"/>
                <a:gd name="T3" fmla="*/ 43 h 1077"/>
                <a:gd name="T4" fmla="*/ 21 w 121"/>
                <a:gd name="T5" fmla="*/ 147 h 1077"/>
                <a:gd name="T6" fmla="*/ 6 w 121"/>
                <a:gd name="T7" fmla="*/ 270 h 1077"/>
                <a:gd name="T8" fmla="*/ 0 w 121"/>
                <a:gd name="T9" fmla="*/ 369 h 1077"/>
                <a:gd name="T10" fmla="*/ 4 w 121"/>
                <a:gd name="T11" fmla="*/ 510 h 1077"/>
                <a:gd name="T12" fmla="*/ 15 w 121"/>
                <a:gd name="T13" fmla="*/ 726 h 1077"/>
                <a:gd name="T14" fmla="*/ 25 w 121"/>
                <a:gd name="T15" fmla="*/ 922 h 1077"/>
                <a:gd name="T16" fmla="*/ 30 w 121"/>
                <a:gd name="T17" fmla="*/ 1009 h 1077"/>
                <a:gd name="T18" fmla="*/ 30 w 121"/>
                <a:gd name="T19" fmla="*/ 1018 h 1077"/>
                <a:gd name="T20" fmla="*/ 31 w 121"/>
                <a:gd name="T21" fmla="*/ 1038 h 1077"/>
                <a:gd name="T22" fmla="*/ 39 w 121"/>
                <a:gd name="T23" fmla="*/ 1059 h 1077"/>
                <a:gd name="T24" fmla="*/ 57 w 121"/>
                <a:gd name="T25" fmla="*/ 1075 h 1077"/>
                <a:gd name="T26" fmla="*/ 69 w 121"/>
                <a:gd name="T27" fmla="*/ 1077 h 1077"/>
                <a:gd name="T28" fmla="*/ 81 w 121"/>
                <a:gd name="T29" fmla="*/ 1075 h 1077"/>
                <a:gd name="T30" fmla="*/ 91 w 121"/>
                <a:gd name="T31" fmla="*/ 1072 h 1077"/>
                <a:gd name="T32" fmla="*/ 100 w 121"/>
                <a:gd name="T33" fmla="*/ 1065 h 1077"/>
                <a:gd name="T34" fmla="*/ 109 w 121"/>
                <a:gd name="T35" fmla="*/ 1059 h 1077"/>
                <a:gd name="T36" fmla="*/ 115 w 121"/>
                <a:gd name="T37" fmla="*/ 1053 h 1077"/>
                <a:gd name="T38" fmla="*/ 120 w 121"/>
                <a:gd name="T39" fmla="*/ 1048 h 1077"/>
                <a:gd name="T40" fmla="*/ 121 w 121"/>
                <a:gd name="T41" fmla="*/ 1047 h 1077"/>
                <a:gd name="T42" fmla="*/ 117 w 121"/>
                <a:gd name="T43" fmla="*/ 1021 h 1077"/>
                <a:gd name="T44" fmla="*/ 106 w 121"/>
                <a:gd name="T45" fmla="*/ 951 h 1077"/>
                <a:gd name="T46" fmla="*/ 90 w 121"/>
                <a:gd name="T47" fmla="*/ 852 h 1077"/>
                <a:gd name="T48" fmla="*/ 72 w 121"/>
                <a:gd name="T49" fmla="*/ 735 h 1077"/>
                <a:gd name="T50" fmla="*/ 54 w 121"/>
                <a:gd name="T51" fmla="*/ 613 h 1077"/>
                <a:gd name="T52" fmla="*/ 39 w 121"/>
                <a:gd name="T53" fmla="*/ 502 h 1077"/>
                <a:gd name="T54" fmla="*/ 28 w 121"/>
                <a:gd name="T55" fmla="*/ 412 h 1077"/>
                <a:gd name="T56" fmla="*/ 25 w 121"/>
                <a:gd name="T57" fmla="*/ 360 h 1077"/>
                <a:gd name="T58" fmla="*/ 30 w 121"/>
                <a:gd name="T59" fmla="*/ 270 h 1077"/>
                <a:gd name="T60" fmla="*/ 36 w 121"/>
                <a:gd name="T61" fmla="*/ 150 h 1077"/>
                <a:gd name="T62" fmla="*/ 40 w 121"/>
                <a:gd name="T63" fmla="*/ 45 h 1077"/>
                <a:gd name="T64" fmla="*/ 42 w 121"/>
                <a:gd name="T65"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077">
                  <a:moveTo>
                    <a:pt x="42" y="0"/>
                  </a:moveTo>
                  <a:lnTo>
                    <a:pt x="36" y="43"/>
                  </a:lnTo>
                  <a:lnTo>
                    <a:pt x="21" y="147"/>
                  </a:lnTo>
                  <a:lnTo>
                    <a:pt x="6" y="270"/>
                  </a:lnTo>
                  <a:lnTo>
                    <a:pt x="0" y="369"/>
                  </a:lnTo>
                  <a:lnTo>
                    <a:pt x="4" y="510"/>
                  </a:lnTo>
                  <a:lnTo>
                    <a:pt x="15" y="726"/>
                  </a:lnTo>
                  <a:lnTo>
                    <a:pt x="25" y="922"/>
                  </a:lnTo>
                  <a:lnTo>
                    <a:pt x="30" y="1009"/>
                  </a:lnTo>
                  <a:lnTo>
                    <a:pt x="30" y="1018"/>
                  </a:lnTo>
                  <a:lnTo>
                    <a:pt x="31" y="1038"/>
                  </a:lnTo>
                  <a:lnTo>
                    <a:pt x="39" y="1059"/>
                  </a:lnTo>
                  <a:lnTo>
                    <a:pt x="57" y="1075"/>
                  </a:lnTo>
                  <a:lnTo>
                    <a:pt x="69" y="1077"/>
                  </a:lnTo>
                  <a:lnTo>
                    <a:pt x="81" y="1075"/>
                  </a:lnTo>
                  <a:lnTo>
                    <a:pt x="91" y="1072"/>
                  </a:lnTo>
                  <a:lnTo>
                    <a:pt x="100" y="1065"/>
                  </a:lnTo>
                  <a:lnTo>
                    <a:pt x="109" y="1059"/>
                  </a:lnTo>
                  <a:lnTo>
                    <a:pt x="115" y="1053"/>
                  </a:lnTo>
                  <a:lnTo>
                    <a:pt x="120" y="1048"/>
                  </a:lnTo>
                  <a:lnTo>
                    <a:pt x="121" y="1047"/>
                  </a:lnTo>
                  <a:lnTo>
                    <a:pt x="117" y="1021"/>
                  </a:lnTo>
                  <a:lnTo>
                    <a:pt x="106" y="951"/>
                  </a:lnTo>
                  <a:lnTo>
                    <a:pt x="90" y="852"/>
                  </a:lnTo>
                  <a:lnTo>
                    <a:pt x="72" y="735"/>
                  </a:lnTo>
                  <a:lnTo>
                    <a:pt x="54" y="613"/>
                  </a:lnTo>
                  <a:lnTo>
                    <a:pt x="39" y="502"/>
                  </a:lnTo>
                  <a:lnTo>
                    <a:pt x="28" y="412"/>
                  </a:lnTo>
                  <a:lnTo>
                    <a:pt x="25" y="360"/>
                  </a:lnTo>
                  <a:lnTo>
                    <a:pt x="30" y="270"/>
                  </a:lnTo>
                  <a:lnTo>
                    <a:pt x="36" y="150"/>
                  </a:lnTo>
                  <a:lnTo>
                    <a:pt x="40" y="45"/>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9" name="Freeform 40"/>
            <p:cNvSpPr>
              <a:spLocks/>
            </p:cNvSpPr>
            <p:nvPr/>
          </p:nvSpPr>
          <p:spPr bwMode="auto">
            <a:xfrm>
              <a:off x="6097588" y="2155825"/>
              <a:ext cx="369888" cy="731837"/>
            </a:xfrm>
            <a:custGeom>
              <a:avLst/>
              <a:gdLst>
                <a:gd name="T0" fmla="*/ 0 w 233"/>
                <a:gd name="T1" fmla="*/ 0 h 461"/>
                <a:gd name="T2" fmla="*/ 110 w 233"/>
                <a:gd name="T3" fmla="*/ 461 h 461"/>
                <a:gd name="T4" fmla="*/ 233 w 233"/>
                <a:gd name="T5" fmla="*/ 0 h 461"/>
                <a:gd name="T6" fmla="*/ 0 w 233"/>
                <a:gd name="T7" fmla="*/ 0 h 461"/>
              </a:gdLst>
              <a:ahLst/>
              <a:cxnLst>
                <a:cxn ang="0">
                  <a:pos x="T0" y="T1"/>
                </a:cxn>
                <a:cxn ang="0">
                  <a:pos x="T2" y="T3"/>
                </a:cxn>
                <a:cxn ang="0">
                  <a:pos x="T4" y="T5"/>
                </a:cxn>
                <a:cxn ang="0">
                  <a:pos x="T6" y="T7"/>
                </a:cxn>
              </a:cxnLst>
              <a:rect l="0" t="0" r="r" b="b"/>
              <a:pathLst>
                <a:path w="233" h="461">
                  <a:moveTo>
                    <a:pt x="0" y="0"/>
                  </a:moveTo>
                  <a:lnTo>
                    <a:pt x="110" y="461"/>
                  </a:lnTo>
                  <a:lnTo>
                    <a:pt x="2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0" name="Freeform 41"/>
            <p:cNvSpPr>
              <a:spLocks/>
            </p:cNvSpPr>
            <p:nvPr/>
          </p:nvSpPr>
          <p:spPr bwMode="auto">
            <a:xfrm>
              <a:off x="6154738" y="2201863"/>
              <a:ext cx="255588" cy="504825"/>
            </a:xfrm>
            <a:custGeom>
              <a:avLst/>
              <a:gdLst>
                <a:gd name="T0" fmla="*/ 0 w 161"/>
                <a:gd name="T1" fmla="*/ 0 h 318"/>
                <a:gd name="T2" fmla="*/ 77 w 161"/>
                <a:gd name="T3" fmla="*/ 318 h 318"/>
                <a:gd name="T4" fmla="*/ 161 w 161"/>
                <a:gd name="T5" fmla="*/ 0 h 318"/>
                <a:gd name="T6" fmla="*/ 0 w 161"/>
                <a:gd name="T7" fmla="*/ 0 h 318"/>
              </a:gdLst>
              <a:ahLst/>
              <a:cxnLst>
                <a:cxn ang="0">
                  <a:pos x="T0" y="T1"/>
                </a:cxn>
                <a:cxn ang="0">
                  <a:pos x="T2" y="T3"/>
                </a:cxn>
                <a:cxn ang="0">
                  <a:pos x="T4" y="T5"/>
                </a:cxn>
                <a:cxn ang="0">
                  <a:pos x="T6" y="T7"/>
                </a:cxn>
              </a:cxnLst>
              <a:rect l="0" t="0" r="r" b="b"/>
              <a:pathLst>
                <a:path w="161" h="318">
                  <a:moveTo>
                    <a:pt x="0" y="0"/>
                  </a:moveTo>
                  <a:lnTo>
                    <a:pt x="77" y="318"/>
                  </a:lnTo>
                  <a:lnTo>
                    <a:pt x="161" y="0"/>
                  </a:lnTo>
                  <a:lnTo>
                    <a:pt x="0"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1" name="Freeform 42"/>
            <p:cNvSpPr>
              <a:spLocks/>
            </p:cNvSpPr>
            <p:nvPr/>
          </p:nvSpPr>
          <p:spPr bwMode="auto">
            <a:xfrm>
              <a:off x="6188076" y="2217738"/>
              <a:ext cx="195263" cy="33337"/>
            </a:xfrm>
            <a:custGeom>
              <a:avLst/>
              <a:gdLst>
                <a:gd name="T0" fmla="*/ 0 w 123"/>
                <a:gd name="T1" fmla="*/ 0 h 21"/>
                <a:gd name="T2" fmla="*/ 123 w 123"/>
                <a:gd name="T3" fmla="*/ 0 h 21"/>
                <a:gd name="T4" fmla="*/ 117 w 123"/>
                <a:gd name="T5" fmla="*/ 21 h 21"/>
                <a:gd name="T6" fmla="*/ 6 w 123"/>
                <a:gd name="T7" fmla="*/ 21 h 21"/>
                <a:gd name="T8" fmla="*/ 0 w 123"/>
                <a:gd name="T9" fmla="*/ 0 h 21"/>
              </a:gdLst>
              <a:ahLst/>
              <a:cxnLst>
                <a:cxn ang="0">
                  <a:pos x="T0" y="T1"/>
                </a:cxn>
                <a:cxn ang="0">
                  <a:pos x="T2" y="T3"/>
                </a:cxn>
                <a:cxn ang="0">
                  <a:pos x="T4" y="T5"/>
                </a:cxn>
                <a:cxn ang="0">
                  <a:pos x="T6" y="T7"/>
                </a:cxn>
                <a:cxn ang="0">
                  <a:pos x="T8" y="T9"/>
                </a:cxn>
              </a:cxnLst>
              <a:rect l="0" t="0" r="r" b="b"/>
              <a:pathLst>
                <a:path w="123" h="21">
                  <a:moveTo>
                    <a:pt x="0" y="0"/>
                  </a:moveTo>
                  <a:lnTo>
                    <a:pt x="123" y="0"/>
                  </a:lnTo>
                  <a:lnTo>
                    <a:pt x="117" y="21"/>
                  </a:lnTo>
                  <a:lnTo>
                    <a:pt x="6"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2" name="Freeform 43"/>
            <p:cNvSpPr>
              <a:spLocks/>
            </p:cNvSpPr>
            <p:nvPr/>
          </p:nvSpPr>
          <p:spPr bwMode="auto">
            <a:xfrm>
              <a:off x="6216651" y="2312988"/>
              <a:ext cx="74613" cy="257175"/>
            </a:xfrm>
            <a:custGeom>
              <a:avLst/>
              <a:gdLst>
                <a:gd name="T0" fmla="*/ 0 w 47"/>
                <a:gd name="T1" fmla="*/ 0 h 162"/>
                <a:gd name="T2" fmla="*/ 38 w 47"/>
                <a:gd name="T3" fmla="*/ 162 h 162"/>
                <a:gd name="T4" fmla="*/ 47 w 47"/>
                <a:gd name="T5" fmla="*/ 122 h 162"/>
                <a:gd name="T6" fmla="*/ 0 w 47"/>
                <a:gd name="T7" fmla="*/ 0 h 162"/>
              </a:gdLst>
              <a:ahLst/>
              <a:cxnLst>
                <a:cxn ang="0">
                  <a:pos x="T0" y="T1"/>
                </a:cxn>
                <a:cxn ang="0">
                  <a:pos x="T2" y="T3"/>
                </a:cxn>
                <a:cxn ang="0">
                  <a:pos x="T4" y="T5"/>
                </a:cxn>
                <a:cxn ang="0">
                  <a:pos x="T6" y="T7"/>
                </a:cxn>
              </a:cxnLst>
              <a:rect l="0" t="0" r="r" b="b"/>
              <a:pathLst>
                <a:path w="47" h="162">
                  <a:moveTo>
                    <a:pt x="0" y="0"/>
                  </a:moveTo>
                  <a:lnTo>
                    <a:pt x="38" y="162"/>
                  </a:lnTo>
                  <a:lnTo>
                    <a:pt x="47" y="1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3" name="Freeform 44"/>
            <p:cNvSpPr>
              <a:spLocks/>
            </p:cNvSpPr>
            <p:nvPr/>
          </p:nvSpPr>
          <p:spPr bwMode="auto">
            <a:xfrm>
              <a:off x="4714876" y="2244725"/>
              <a:ext cx="1490663" cy="390525"/>
            </a:xfrm>
            <a:custGeom>
              <a:avLst/>
              <a:gdLst>
                <a:gd name="T0" fmla="*/ 910 w 939"/>
                <a:gd name="T1" fmla="*/ 15 h 246"/>
                <a:gd name="T2" fmla="*/ 885 w 939"/>
                <a:gd name="T3" fmla="*/ 6 h 246"/>
                <a:gd name="T4" fmla="*/ 847 w 939"/>
                <a:gd name="T5" fmla="*/ 1 h 246"/>
                <a:gd name="T6" fmla="*/ 798 w 939"/>
                <a:gd name="T7" fmla="*/ 1 h 246"/>
                <a:gd name="T8" fmla="*/ 741 w 939"/>
                <a:gd name="T9" fmla="*/ 4 h 246"/>
                <a:gd name="T10" fmla="*/ 676 w 939"/>
                <a:gd name="T11" fmla="*/ 10 h 246"/>
                <a:gd name="T12" fmla="*/ 610 w 939"/>
                <a:gd name="T13" fmla="*/ 19 h 246"/>
                <a:gd name="T14" fmla="*/ 541 w 939"/>
                <a:gd name="T15" fmla="*/ 31 h 246"/>
                <a:gd name="T16" fmla="*/ 478 w 939"/>
                <a:gd name="T17" fmla="*/ 46 h 246"/>
                <a:gd name="T18" fmla="*/ 420 w 939"/>
                <a:gd name="T19" fmla="*/ 64 h 246"/>
                <a:gd name="T20" fmla="*/ 367 w 939"/>
                <a:gd name="T21" fmla="*/ 84 h 246"/>
                <a:gd name="T22" fmla="*/ 319 w 939"/>
                <a:gd name="T23" fmla="*/ 106 h 246"/>
                <a:gd name="T24" fmla="*/ 279 w 939"/>
                <a:gd name="T25" fmla="*/ 127 h 246"/>
                <a:gd name="T26" fmla="*/ 243 w 939"/>
                <a:gd name="T27" fmla="*/ 145 h 246"/>
                <a:gd name="T28" fmla="*/ 214 w 939"/>
                <a:gd name="T29" fmla="*/ 160 h 246"/>
                <a:gd name="T30" fmla="*/ 192 w 939"/>
                <a:gd name="T31" fmla="*/ 171 h 246"/>
                <a:gd name="T32" fmla="*/ 171 w 939"/>
                <a:gd name="T33" fmla="*/ 174 h 246"/>
                <a:gd name="T34" fmla="*/ 150 w 939"/>
                <a:gd name="T35" fmla="*/ 175 h 246"/>
                <a:gd name="T36" fmla="*/ 136 w 939"/>
                <a:gd name="T37" fmla="*/ 174 h 246"/>
                <a:gd name="T38" fmla="*/ 130 w 939"/>
                <a:gd name="T39" fmla="*/ 172 h 246"/>
                <a:gd name="T40" fmla="*/ 132 w 939"/>
                <a:gd name="T41" fmla="*/ 168 h 246"/>
                <a:gd name="T42" fmla="*/ 138 w 939"/>
                <a:gd name="T43" fmla="*/ 141 h 246"/>
                <a:gd name="T44" fmla="*/ 133 w 939"/>
                <a:gd name="T45" fmla="*/ 111 h 246"/>
                <a:gd name="T46" fmla="*/ 120 w 939"/>
                <a:gd name="T47" fmla="*/ 94 h 246"/>
                <a:gd name="T48" fmla="*/ 97 w 939"/>
                <a:gd name="T49" fmla="*/ 82 h 246"/>
                <a:gd name="T50" fmla="*/ 67 w 939"/>
                <a:gd name="T51" fmla="*/ 79 h 246"/>
                <a:gd name="T52" fmla="*/ 34 w 939"/>
                <a:gd name="T53" fmla="*/ 87 h 246"/>
                <a:gd name="T54" fmla="*/ 13 w 939"/>
                <a:gd name="T55" fmla="*/ 102 h 246"/>
                <a:gd name="T56" fmla="*/ 3 w 939"/>
                <a:gd name="T57" fmla="*/ 123 h 246"/>
                <a:gd name="T58" fmla="*/ 0 w 939"/>
                <a:gd name="T59" fmla="*/ 148 h 246"/>
                <a:gd name="T60" fmla="*/ 3 w 939"/>
                <a:gd name="T61" fmla="*/ 177 h 246"/>
                <a:gd name="T62" fmla="*/ 15 w 939"/>
                <a:gd name="T63" fmla="*/ 208 h 246"/>
                <a:gd name="T64" fmla="*/ 39 w 939"/>
                <a:gd name="T65" fmla="*/ 232 h 246"/>
                <a:gd name="T66" fmla="*/ 76 w 939"/>
                <a:gd name="T67" fmla="*/ 246 h 246"/>
                <a:gd name="T68" fmla="*/ 115 w 939"/>
                <a:gd name="T69" fmla="*/ 244 h 246"/>
                <a:gd name="T70" fmla="*/ 150 w 939"/>
                <a:gd name="T71" fmla="*/ 238 h 246"/>
                <a:gd name="T72" fmla="*/ 193 w 939"/>
                <a:gd name="T73" fmla="*/ 228 h 246"/>
                <a:gd name="T74" fmla="*/ 240 w 939"/>
                <a:gd name="T75" fmla="*/ 214 h 246"/>
                <a:gd name="T76" fmla="*/ 288 w 939"/>
                <a:gd name="T77" fmla="*/ 201 h 246"/>
                <a:gd name="T78" fmla="*/ 334 w 939"/>
                <a:gd name="T79" fmla="*/ 189 h 246"/>
                <a:gd name="T80" fmla="*/ 376 w 939"/>
                <a:gd name="T81" fmla="*/ 178 h 246"/>
                <a:gd name="T82" fmla="*/ 412 w 939"/>
                <a:gd name="T83" fmla="*/ 171 h 246"/>
                <a:gd name="T84" fmla="*/ 460 w 939"/>
                <a:gd name="T85" fmla="*/ 166 h 246"/>
                <a:gd name="T86" fmla="*/ 532 w 939"/>
                <a:gd name="T87" fmla="*/ 165 h 246"/>
                <a:gd name="T88" fmla="*/ 606 w 939"/>
                <a:gd name="T89" fmla="*/ 165 h 246"/>
                <a:gd name="T90" fmla="*/ 676 w 939"/>
                <a:gd name="T91" fmla="*/ 166 h 246"/>
                <a:gd name="T92" fmla="*/ 745 w 939"/>
                <a:gd name="T93" fmla="*/ 168 h 246"/>
                <a:gd name="T94" fmla="*/ 810 w 939"/>
                <a:gd name="T95" fmla="*/ 169 h 246"/>
                <a:gd name="T96" fmla="*/ 867 w 939"/>
                <a:gd name="T97" fmla="*/ 169 h 246"/>
                <a:gd name="T98" fmla="*/ 918 w 939"/>
                <a:gd name="T99" fmla="*/ 168 h 246"/>
                <a:gd name="T100" fmla="*/ 916 w 939"/>
                <a:gd name="T101"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246">
                  <a:moveTo>
                    <a:pt x="916" y="21"/>
                  </a:moveTo>
                  <a:lnTo>
                    <a:pt x="910" y="15"/>
                  </a:lnTo>
                  <a:lnTo>
                    <a:pt x="900" y="10"/>
                  </a:lnTo>
                  <a:lnTo>
                    <a:pt x="885" y="6"/>
                  </a:lnTo>
                  <a:lnTo>
                    <a:pt x="868" y="3"/>
                  </a:lnTo>
                  <a:lnTo>
                    <a:pt x="847" y="1"/>
                  </a:lnTo>
                  <a:lnTo>
                    <a:pt x="823" y="0"/>
                  </a:lnTo>
                  <a:lnTo>
                    <a:pt x="798" y="1"/>
                  </a:lnTo>
                  <a:lnTo>
                    <a:pt x="771" y="1"/>
                  </a:lnTo>
                  <a:lnTo>
                    <a:pt x="741" y="4"/>
                  </a:lnTo>
                  <a:lnTo>
                    <a:pt x="709" y="6"/>
                  </a:lnTo>
                  <a:lnTo>
                    <a:pt x="676" y="10"/>
                  </a:lnTo>
                  <a:lnTo>
                    <a:pt x="643" y="15"/>
                  </a:lnTo>
                  <a:lnTo>
                    <a:pt x="610" y="19"/>
                  </a:lnTo>
                  <a:lnTo>
                    <a:pt x="576" y="25"/>
                  </a:lnTo>
                  <a:lnTo>
                    <a:pt x="541" y="31"/>
                  </a:lnTo>
                  <a:lnTo>
                    <a:pt x="508" y="39"/>
                  </a:lnTo>
                  <a:lnTo>
                    <a:pt x="478" y="46"/>
                  </a:lnTo>
                  <a:lnTo>
                    <a:pt x="448" y="55"/>
                  </a:lnTo>
                  <a:lnTo>
                    <a:pt x="420" y="64"/>
                  </a:lnTo>
                  <a:lnTo>
                    <a:pt x="393" y="73"/>
                  </a:lnTo>
                  <a:lnTo>
                    <a:pt x="367" y="84"/>
                  </a:lnTo>
                  <a:lnTo>
                    <a:pt x="343" y="96"/>
                  </a:lnTo>
                  <a:lnTo>
                    <a:pt x="319" y="106"/>
                  </a:lnTo>
                  <a:lnTo>
                    <a:pt x="298" y="117"/>
                  </a:lnTo>
                  <a:lnTo>
                    <a:pt x="279" y="127"/>
                  </a:lnTo>
                  <a:lnTo>
                    <a:pt x="261" y="136"/>
                  </a:lnTo>
                  <a:lnTo>
                    <a:pt x="243" y="145"/>
                  </a:lnTo>
                  <a:lnTo>
                    <a:pt x="228" y="154"/>
                  </a:lnTo>
                  <a:lnTo>
                    <a:pt x="214" y="160"/>
                  </a:lnTo>
                  <a:lnTo>
                    <a:pt x="202" y="166"/>
                  </a:lnTo>
                  <a:lnTo>
                    <a:pt x="192" y="171"/>
                  </a:lnTo>
                  <a:lnTo>
                    <a:pt x="184" y="172"/>
                  </a:lnTo>
                  <a:lnTo>
                    <a:pt x="171" y="174"/>
                  </a:lnTo>
                  <a:lnTo>
                    <a:pt x="159" y="175"/>
                  </a:lnTo>
                  <a:lnTo>
                    <a:pt x="150" y="175"/>
                  </a:lnTo>
                  <a:lnTo>
                    <a:pt x="142" y="174"/>
                  </a:lnTo>
                  <a:lnTo>
                    <a:pt x="136" y="174"/>
                  </a:lnTo>
                  <a:lnTo>
                    <a:pt x="133" y="174"/>
                  </a:lnTo>
                  <a:lnTo>
                    <a:pt x="130" y="172"/>
                  </a:lnTo>
                  <a:lnTo>
                    <a:pt x="130" y="172"/>
                  </a:lnTo>
                  <a:lnTo>
                    <a:pt x="132" y="168"/>
                  </a:lnTo>
                  <a:lnTo>
                    <a:pt x="135" y="157"/>
                  </a:lnTo>
                  <a:lnTo>
                    <a:pt x="138" y="141"/>
                  </a:lnTo>
                  <a:lnTo>
                    <a:pt x="136" y="121"/>
                  </a:lnTo>
                  <a:lnTo>
                    <a:pt x="133" y="111"/>
                  </a:lnTo>
                  <a:lnTo>
                    <a:pt x="127" y="102"/>
                  </a:lnTo>
                  <a:lnTo>
                    <a:pt x="120" y="94"/>
                  </a:lnTo>
                  <a:lnTo>
                    <a:pt x="109" y="88"/>
                  </a:lnTo>
                  <a:lnTo>
                    <a:pt x="97" y="82"/>
                  </a:lnTo>
                  <a:lnTo>
                    <a:pt x="84" y="81"/>
                  </a:lnTo>
                  <a:lnTo>
                    <a:pt x="67" y="79"/>
                  </a:lnTo>
                  <a:lnTo>
                    <a:pt x="49" y="82"/>
                  </a:lnTo>
                  <a:lnTo>
                    <a:pt x="34" y="87"/>
                  </a:lnTo>
                  <a:lnTo>
                    <a:pt x="22" y="93"/>
                  </a:lnTo>
                  <a:lnTo>
                    <a:pt x="13" y="102"/>
                  </a:lnTo>
                  <a:lnTo>
                    <a:pt x="7" y="112"/>
                  </a:lnTo>
                  <a:lnTo>
                    <a:pt x="3" y="123"/>
                  </a:lnTo>
                  <a:lnTo>
                    <a:pt x="0" y="135"/>
                  </a:lnTo>
                  <a:lnTo>
                    <a:pt x="0" y="148"/>
                  </a:lnTo>
                  <a:lnTo>
                    <a:pt x="0" y="160"/>
                  </a:lnTo>
                  <a:lnTo>
                    <a:pt x="3" y="177"/>
                  </a:lnTo>
                  <a:lnTo>
                    <a:pt x="7" y="193"/>
                  </a:lnTo>
                  <a:lnTo>
                    <a:pt x="15" y="208"/>
                  </a:lnTo>
                  <a:lnTo>
                    <a:pt x="25" y="222"/>
                  </a:lnTo>
                  <a:lnTo>
                    <a:pt x="39" y="232"/>
                  </a:lnTo>
                  <a:lnTo>
                    <a:pt x="55" y="241"/>
                  </a:lnTo>
                  <a:lnTo>
                    <a:pt x="76" y="246"/>
                  </a:lnTo>
                  <a:lnTo>
                    <a:pt x="100" y="246"/>
                  </a:lnTo>
                  <a:lnTo>
                    <a:pt x="115" y="244"/>
                  </a:lnTo>
                  <a:lnTo>
                    <a:pt x="132" y="241"/>
                  </a:lnTo>
                  <a:lnTo>
                    <a:pt x="150" y="238"/>
                  </a:lnTo>
                  <a:lnTo>
                    <a:pt x="171" y="232"/>
                  </a:lnTo>
                  <a:lnTo>
                    <a:pt x="193" y="228"/>
                  </a:lnTo>
                  <a:lnTo>
                    <a:pt x="216" y="222"/>
                  </a:lnTo>
                  <a:lnTo>
                    <a:pt x="240" y="214"/>
                  </a:lnTo>
                  <a:lnTo>
                    <a:pt x="264" y="208"/>
                  </a:lnTo>
                  <a:lnTo>
                    <a:pt x="288" y="201"/>
                  </a:lnTo>
                  <a:lnTo>
                    <a:pt x="312" y="195"/>
                  </a:lnTo>
                  <a:lnTo>
                    <a:pt x="334" y="189"/>
                  </a:lnTo>
                  <a:lnTo>
                    <a:pt x="357" y="183"/>
                  </a:lnTo>
                  <a:lnTo>
                    <a:pt x="376" y="178"/>
                  </a:lnTo>
                  <a:lnTo>
                    <a:pt x="396" y="174"/>
                  </a:lnTo>
                  <a:lnTo>
                    <a:pt x="412" y="171"/>
                  </a:lnTo>
                  <a:lnTo>
                    <a:pt x="426" y="169"/>
                  </a:lnTo>
                  <a:lnTo>
                    <a:pt x="460" y="166"/>
                  </a:lnTo>
                  <a:lnTo>
                    <a:pt x="496" y="165"/>
                  </a:lnTo>
                  <a:lnTo>
                    <a:pt x="532" y="165"/>
                  </a:lnTo>
                  <a:lnTo>
                    <a:pt x="570" y="163"/>
                  </a:lnTo>
                  <a:lnTo>
                    <a:pt x="606" y="165"/>
                  </a:lnTo>
                  <a:lnTo>
                    <a:pt x="642" y="165"/>
                  </a:lnTo>
                  <a:lnTo>
                    <a:pt x="676" y="166"/>
                  </a:lnTo>
                  <a:lnTo>
                    <a:pt x="712" y="166"/>
                  </a:lnTo>
                  <a:lnTo>
                    <a:pt x="745" y="168"/>
                  </a:lnTo>
                  <a:lnTo>
                    <a:pt x="778" y="169"/>
                  </a:lnTo>
                  <a:lnTo>
                    <a:pt x="810" y="169"/>
                  </a:lnTo>
                  <a:lnTo>
                    <a:pt x="840" y="171"/>
                  </a:lnTo>
                  <a:lnTo>
                    <a:pt x="867" y="169"/>
                  </a:lnTo>
                  <a:lnTo>
                    <a:pt x="894" y="169"/>
                  </a:lnTo>
                  <a:lnTo>
                    <a:pt x="918" y="168"/>
                  </a:lnTo>
                  <a:lnTo>
                    <a:pt x="939" y="165"/>
                  </a:lnTo>
                  <a:lnTo>
                    <a:pt x="91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4" name="Freeform 45"/>
            <p:cNvSpPr>
              <a:spLocks/>
            </p:cNvSpPr>
            <p:nvPr/>
          </p:nvSpPr>
          <p:spPr bwMode="auto">
            <a:xfrm>
              <a:off x="4754563" y="2292350"/>
              <a:ext cx="1390650" cy="309562"/>
            </a:xfrm>
            <a:custGeom>
              <a:avLst/>
              <a:gdLst>
                <a:gd name="T0" fmla="*/ 855 w 876"/>
                <a:gd name="T1" fmla="*/ 10 h 195"/>
                <a:gd name="T2" fmla="*/ 834 w 876"/>
                <a:gd name="T3" fmla="*/ 4 h 195"/>
                <a:gd name="T4" fmla="*/ 801 w 876"/>
                <a:gd name="T5" fmla="*/ 0 h 195"/>
                <a:gd name="T6" fmla="*/ 759 w 876"/>
                <a:gd name="T7" fmla="*/ 0 h 195"/>
                <a:gd name="T8" fmla="*/ 707 w 876"/>
                <a:gd name="T9" fmla="*/ 1 h 195"/>
                <a:gd name="T10" fmla="*/ 650 w 876"/>
                <a:gd name="T11" fmla="*/ 6 h 195"/>
                <a:gd name="T12" fmla="*/ 587 w 876"/>
                <a:gd name="T13" fmla="*/ 13 h 195"/>
                <a:gd name="T14" fmla="*/ 521 w 876"/>
                <a:gd name="T15" fmla="*/ 25 h 195"/>
                <a:gd name="T16" fmla="*/ 459 w 876"/>
                <a:gd name="T17" fmla="*/ 40 h 195"/>
                <a:gd name="T18" fmla="*/ 404 w 876"/>
                <a:gd name="T19" fmla="*/ 58 h 195"/>
                <a:gd name="T20" fmla="*/ 350 w 876"/>
                <a:gd name="T21" fmla="*/ 78 h 195"/>
                <a:gd name="T22" fmla="*/ 300 w 876"/>
                <a:gd name="T23" fmla="*/ 99 h 195"/>
                <a:gd name="T24" fmla="*/ 255 w 876"/>
                <a:gd name="T25" fmla="*/ 118 h 195"/>
                <a:gd name="T26" fmla="*/ 216 w 876"/>
                <a:gd name="T27" fmla="*/ 136 h 195"/>
                <a:gd name="T28" fmla="*/ 183 w 876"/>
                <a:gd name="T29" fmla="*/ 150 h 195"/>
                <a:gd name="T30" fmla="*/ 161 w 876"/>
                <a:gd name="T31" fmla="*/ 159 h 195"/>
                <a:gd name="T32" fmla="*/ 138 w 876"/>
                <a:gd name="T33" fmla="*/ 162 h 195"/>
                <a:gd name="T34" fmla="*/ 114 w 876"/>
                <a:gd name="T35" fmla="*/ 162 h 195"/>
                <a:gd name="T36" fmla="*/ 96 w 876"/>
                <a:gd name="T37" fmla="*/ 160 h 195"/>
                <a:gd name="T38" fmla="*/ 86 w 876"/>
                <a:gd name="T39" fmla="*/ 159 h 195"/>
                <a:gd name="T40" fmla="*/ 86 w 876"/>
                <a:gd name="T41" fmla="*/ 154 h 195"/>
                <a:gd name="T42" fmla="*/ 89 w 876"/>
                <a:gd name="T43" fmla="*/ 127 h 195"/>
                <a:gd name="T44" fmla="*/ 86 w 876"/>
                <a:gd name="T45" fmla="*/ 106 h 195"/>
                <a:gd name="T46" fmla="*/ 78 w 876"/>
                <a:gd name="T47" fmla="*/ 96 h 195"/>
                <a:gd name="T48" fmla="*/ 66 w 876"/>
                <a:gd name="T49" fmla="*/ 90 h 195"/>
                <a:gd name="T50" fmla="*/ 48 w 876"/>
                <a:gd name="T51" fmla="*/ 87 h 195"/>
                <a:gd name="T52" fmla="*/ 20 w 876"/>
                <a:gd name="T53" fmla="*/ 96 h 195"/>
                <a:gd name="T54" fmla="*/ 2 w 876"/>
                <a:gd name="T55" fmla="*/ 124 h 195"/>
                <a:gd name="T56" fmla="*/ 3 w 876"/>
                <a:gd name="T57" fmla="*/ 154 h 195"/>
                <a:gd name="T58" fmla="*/ 15 w 876"/>
                <a:gd name="T59" fmla="*/ 174 h 195"/>
                <a:gd name="T60" fmla="*/ 39 w 876"/>
                <a:gd name="T61" fmla="*/ 189 h 195"/>
                <a:gd name="T62" fmla="*/ 75 w 876"/>
                <a:gd name="T63" fmla="*/ 195 h 195"/>
                <a:gd name="T64" fmla="*/ 111 w 876"/>
                <a:gd name="T65" fmla="*/ 192 h 195"/>
                <a:gd name="T66" fmla="*/ 144 w 876"/>
                <a:gd name="T67" fmla="*/ 184 h 195"/>
                <a:gd name="T68" fmla="*/ 185 w 876"/>
                <a:gd name="T69" fmla="*/ 174 h 195"/>
                <a:gd name="T70" fmla="*/ 230 w 876"/>
                <a:gd name="T71" fmla="*/ 162 h 195"/>
                <a:gd name="T72" fmla="*/ 275 w 876"/>
                <a:gd name="T73" fmla="*/ 148 h 195"/>
                <a:gd name="T74" fmla="*/ 320 w 876"/>
                <a:gd name="T75" fmla="*/ 135 h 195"/>
                <a:gd name="T76" fmla="*/ 360 w 876"/>
                <a:gd name="T77" fmla="*/ 123 h 195"/>
                <a:gd name="T78" fmla="*/ 392 w 876"/>
                <a:gd name="T79" fmla="*/ 115 h 195"/>
                <a:gd name="T80" fmla="*/ 446 w 876"/>
                <a:gd name="T81" fmla="*/ 109 h 195"/>
                <a:gd name="T82" fmla="*/ 522 w 876"/>
                <a:gd name="T83" fmla="*/ 105 h 195"/>
                <a:gd name="T84" fmla="*/ 593 w 876"/>
                <a:gd name="T85" fmla="*/ 105 h 195"/>
                <a:gd name="T86" fmla="*/ 657 w 876"/>
                <a:gd name="T87" fmla="*/ 106 h 195"/>
                <a:gd name="T88" fmla="*/ 714 w 876"/>
                <a:gd name="T89" fmla="*/ 111 h 195"/>
                <a:gd name="T90" fmla="*/ 767 w 876"/>
                <a:gd name="T91" fmla="*/ 114 h 195"/>
                <a:gd name="T92" fmla="*/ 815 w 876"/>
                <a:gd name="T93" fmla="*/ 115 h 195"/>
                <a:gd name="T94" fmla="*/ 857 w 876"/>
                <a:gd name="T95" fmla="*/ 114 h 195"/>
                <a:gd name="T96" fmla="*/ 860 w 876"/>
                <a:gd name="T97"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195">
                  <a:moveTo>
                    <a:pt x="860" y="15"/>
                  </a:moveTo>
                  <a:lnTo>
                    <a:pt x="855" y="10"/>
                  </a:lnTo>
                  <a:lnTo>
                    <a:pt x="846" y="7"/>
                  </a:lnTo>
                  <a:lnTo>
                    <a:pt x="834" y="4"/>
                  </a:lnTo>
                  <a:lnTo>
                    <a:pt x="819" y="3"/>
                  </a:lnTo>
                  <a:lnTo>
                    <a:pt x="801" y="0"/>
                  </a:lnTo>
                  <a:lnTo>
                    <a:pt x="782" y="0"/>
                  </a:lnTo>
                  <a:lnTo>
                    <a:pt x="759" y="0"/>
                  </a:lnTo>
                  <a:lnTo>
                    <a:pt x="734" y="0"/>
                  </a:lnTo>
                  <a:lnTo>
                    <a:pt x="707" y="1"/>
                  </a:lnTo>
                  <a:lnTo>
                    <a:pt x="680" y="3"/>
                  </a:lnTo>
                  <a:lnTo>
                    <a:pt x="650" y="6"/>
                  </a:lnTo>
                  <a:lnTo>
                    <a:pt x="618" y="9"/>
                  </a:lnTo>
                  <a:lnTo>
                    <a:pt x="587" y="13"/>
                  </a:lnTo>
                  <a:lnTo>
                    <a:pt x="554" y="19"/>
                  </a:lnTo>
                  <a:lnTo>
                    <a:pt x="521" y="25"/>
                  </a:lnTo>
                  <a:lnTo>
                    <a:pt x="488" y="33"/>
                  </a:lnTo>
                  <a:lnTo>
                    <a:pt x="459" y="40"/>
                  </a:lnTo>
                  <a:lnTo>
                    <a:pt x="431" y="49"/>
                  </a:lnTo>
                  <a:lnTo>
                    <a:pt x="404" y="58"/>
                  </a:lnTo>
                  <a:lnTo>
                    <a:pt x="377" y="67"/>
                  </a:lnTo>
                  <a:lnTo>
                    <a:pt x="350" y="78"/>
                  </a:lnTo>
                  <a:lnTo>
                    <a:pt x="324" y="88"/>
                  </a:lnTo>
                  <a:lnTo>
                    <a:pt x="300" y="99"/>
                  </a:lnTo>
                  <a:lnTo>
                    <a:pt x="278" y="109"/>
                  </a:lnTo>
                  <a:lnTo>
                    <a:pt x="255" y="118"/>
                  </a:lnTo>
                  <a:lnTo>
                    <a:pt x="234" y="127"/>
                  </a:lnTo>
                  <a:lnTo>
                    <a:pt x="216" y="136"/>
                  </a:lnTo>
                  <a:lnTo>
                    <a:pt x="198" y="144"/>
                  </a:lnTo>
                  <a:lnTo>
                    <a:pt x="183" y="150"/>
                  </a:lnTo>
                  <a:lnTo>
                    <a:pt x="171" y="156"/>
                  </a:lnTo>
                  <a:lnTo>
                    <a:pt x="161" y="159"/>
                  </a:lnTo>
                  <a:lnTo>
                    <a:pt x="152" y="160"/>
                  </a:lnTo>
                  <a:lnTo>
                    <a:pt x="138" y="162"/>
                  </a:lnTo>
                  <a:lnTo>
                    <a:pt x="125" y="163"/>
                  </a:lnTo>
                  <a:lnTo>
                    <a:pt x="114" y="162"/>
                  </a:lnTo>
                  <a:lnTo>
                    <a:pt x="104" y="162"/>
                  </a:lnTo>
                  <a:lnTo>
                    <a:pt x="96" y="160"/>
                  </a:lnTo>
                  <a:lnTo>
                    <a:pt x="90" y="160"/>
                  </a:lnTo>
                  <a:lnTo>
                    <a:pt x="86" y="159"/>
                  </a:lnTo>
                  <a:lnTo>
                    <a:pt x="84" y="159"/>
                  </a:lnTo>
                  <a:lnTo>
                    <a:pt x="86" y="154"/>
                  </a:lnTo>
                  <a:lnTo>
                    <a:pt x="87" y="142"/>
                  </a:lnTo>
                  <a:lnTo>
                    <a:pt x="89" y="127"/>
                  </a:lnTo>
                  <a:lnTo>
                    <a:pt x="87" y="112"/>
                  </a:lnTo>
                  <a:lnTo>
                    <a:pt x="86" y="106"/>
                  </a:lnTo>
                  <a:lnTo>
                    <a:pt x="83" y="100"/>
                  </a:lnTo>
                  <a:lnTo>
                    <a:pt x="78" y="96"/>
                  </a:lnTo>
                  <a:lnTo>
                    <a:pt x="72" y="91"/>
                  </a:lnTo>
                  <a:lnTo>
                    <a:pt x="66" y="90"/>
                  </a:lnTo>
                  <a:lnTo>
                    <a:pt x="57" y="88"/>
                  </a:lnTo>
                  <a:lnTo>
                    <a:pt x="48" y="87"/>
                  </a:lnTo>
                  <a:lnTo>
                    <a:pt x="38" y="88"/>
                  </a:lnTo>
                  <a:lnTo>
                    <a:pt x="20" y="96"/>
                  </a:lnTo>
                  <a:lnTo>
                    <a:pt x="8" y="108"/>
                  </a:lnTo>
                  <a:lnTo>
                    <a:pt x="2" y="124"/>
                  </a:lnTo>
                  <a:lnTo>
                    <a:pt x="0" y="142"/>
                  </a:lnTo>
                  <a:lnTo>
                    <a:pt x="3" y="154"/>
                  </a:lnTo>
                  <a:lnTo>
                    <a:pt x="8" y="165"/>
                  </a:lnTo>
                  <a:lnTo>
                    <a:pt x="15" y="174"/>
                  </a:lnTo>
                  <a:lnTo>
                    <a:pt x="26" y="181"/>
                  </a:lnTo>
                  <a:lnTo>
                    <a:pt x="39" y="189"/>
                  </a:lnTo>
                  <a:lnTo>
                    <a:pt x="56" y="192"/>
                  </a:lnTo>
                  <a:lnTo>
                    <a:pt x="75" y="195"/>
                  </a:lnTo>
                  <a:lnTo>
                    <a:pt x="98" y="193"/>
                  </a:lnTo>
                  <a:lnTo>
                    <a:pt x="111" y="192"/>
                  </a:lnTo>
                  <a:lnTo>
                    <a:pt x="126" y="189"/>
                  </a:lnTo>
                  <a:lnTo>
                    <a:pt x="144" y="184"/>
                  </a:lnTo>
                  <a:lnTo>
                    <a:pt x="164" y="180"/>
                  </a:lnTo>
                  <a:lnTo>
                    <a:pt x="185" y="174"/>
                  </a:lnTo>
                  <a:lnTo>
                    <a:pt x="207" y="168"/>
                  </a:lnTo>
                  <a:lnTo>
                    <a:pt x="230" y="162"/>
                  </a:lnTo>
                  <a:lnTo>
                    <a:pt x="252" y="154"/>
                  </a:lnTo>
                  <a:lnTo>
                    <a:pt x="275" y="148"/>
                  </a:lnTo>
                  <a:lnTo>
                    <a:pt x="297" y="141"/>
                  </a:lnTo>
                  <a:lnTo>
                    <a:pt x="320" y="135"/>
                  </a:lnTo>
                  <a:lnTo>
                    <a:pt x="341" y="129"/>
                  </a:lnTo>
                  <a:lnTo>
                    <a:pt x="360" y="123"/>
                  </a:lnTo>
                  <a:lnTo>
                    <a:pt x="377" y="120"/>
                  </a:lnTo>
                  <a:lnTo>
                    <a:pt x="392" y="115"/>
                  </a:lnTo>
                  <a:lnTo>
                    <a:pt x="405" y="114"/>
                  </a:lnTo>
                  <a:lnTo>
                    <a:pt x="446" y="109"/>
                  </a:lnTo>
                  <a:lnTo>
                    <a:pt x="485" y="106"/>
                  </a:lnTo>
                  <a:lnTo>
                    <a:pt x="522" y="105"/>
                  </a:lnTo>
                  <a:lnTo>
                    <a:pt x="558" y="105"/>
                  </a:lnTo>
                  <a:lnTo>
                    <a:pt x="593" y="105"/>
                  </a:lnTo>
                  <a:lnTo>
                    <a:pt x="626" y="105"/>
                  </a:lnTo>
                  <a:lnTo>
                    <a:pt x="657" y="106"/>
                  </a:lnTo>
                  <a:lnTo>
                    <a:pt x="686" y="108"/>
                  </a:lnTo>
                  <a:lnTo>
                    <a:pt x="714" y="111"/>
                  </a:lnTo>
                  <a:lnTo>
                    <a:pt x="741" y="112"/>
                  </a:lnTo>
                  <a:lnTo>
                    <a:pt x="767" y="114"/>
                  </a:lnTo>
                  <a:lnTo>
                    <a:pt x="791" y="115"/>
                  </a:lnTo>
                  <a:lnTo>
                    <a:pt x="815" y="115"/>
                  </a:lnTo>
                  <a:lnTo>
                    <a:pt x="836" y="115"/>
                  </a:lnTo>
                  <a:lnTo>
                    <a:pt x="857" y="114"/>
                  </a:lnTo>
                  <a:lnTo>
                    <a:pt x="876" y="112"/>
                  </a:lnTo>
                  <a:lnTo>
                    <a:pt x="860" y="1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5" name="Freeform 46"/>
            <p:cNvSpPr>
              <a:spLocks/>
            </p:cNvSpPr>
            <p:nvPr/>
          </p:nvSpPr>
          <p:spPr bwMode="auto">
            <a:xfrm>
              <a:off x="5011738" y="2384425"/>
              <a:ext cx="1117600" cy="184150"/>
            </a:xfrm>
            <a:custGeom>
              <a:avLst/>
              <a:gdLst>
                <a:gd name="T0" fmla="*/ 615 w 704"/>
                <a:gd name="T1" fmla="*/ 50 h 116"/>
                <a:gd name="T2" fmla="*/ 596 w 704"/>
                <a:gd name="T3" fmla="*/ 47 h 116"/>
                <a:gd name="T4" fmla="*/ 561 w 704"/>
                <a:gd name="T5" fmla="*/ 42 h 116"/>
                <a:gd name="T6" fmla="*/ 515 w 704"/>
                <a:gd name="T7" fmla="*/ 39 h 116"/>
                <a:gd name="T8" fmla="*/ 459 w 704"/>
                <a:gd name="T9" fmla="*/ 35 h 116"/>
                <a:gd name="T10" fmla="*/ 399 w 704"/>
                <a:gd name="T11" fmla="*/ 33 h 116"/>
                <a:gd name="T12" fmla="*/ 339 w 704"/>
                <a:gd name="T13" fmla="*/ 35 h 116"/>
                <a:gd name="T14" fmla="*/ 282 w 704"/>
                <a:gd name="T15" fmla="*/ 39 h 116"/>
                <a:gd name="T16" fmla="*/ 231 w 704"/>
                <a:gd name="T17" fmla="*/ 50 h 116"/>
                <a:gd name="T18" fmla="*/ 183 w 704"/>
                <a:gd name="T19" fmla="*/ 60 h 116"/>
                <a:gd name="T20" fmla="*/ 138 w 704"/>
                <a:gd name="T21" fmla="*/ 72 h 116"/>
                <a:gd name="T22" fmla="*/ 96 w 704"/>
                <a:gd name="T23" fmla="*/ 84 h 116"/>
                <a:gd name="T24" fmla="*/ 62 w 704"/>
                <a:gd name="T25" fmla="*/ 95 h 116"/>
                <a:gd name="T26" fmla="*/ 33 w 704"/>
                <a:gd name="T27" fmla="*/ 104 h 116"/>
                <a:gd name="T28" fmla="*/ 12 w 704"/>
                <a:gd name="T29" fmla="*/ 111 h 116"/>
                <a:gd name="T30" fmla="*/ 2 w 704"/>
                <a:gd name="T31" fmla="*/ 116 h 116"/>
                <a:gd name="T32" fmla="*/ 2 w 704"/>
                <a:gd name="T33" fmla="*/ 116 h 116"/>
                <a:gd name="T34" fmla="*/ 11 w 704"/>
                <a:gd name="T35" fmla="*/ 111 h 116"/>
                <a:gd name="T36" fmla="*/ 30 w 704"/>
                <a:gd name="T37" fmla="*/ 104 h 116"/>
                <a:gd name="T38" fmla="*/ 57 w 704"/>
                <a:gd name="T39" fmla="*/ 95 h 116"/>
                <a:gd name="T40" fmla="*/ 92 w 704"/>
                <a:gd name="T41" fmla="*/ 83 h 116"/>
                <a:gd name="T42" fmla="*/ 134 w 704"/>
                <a:gd name="T43" fmla="*/ 68 h 116"/>
                <a:gd name="T44" fmla="*/ 180 w 704"/>
                <a:gd name="T45" fmla="*/ 51 h 116"/>
                <a:gd name="T46" fmla="*/ 233 w 704"/>
                <a:gd name="T47" fmla="*/ 33 h 116"/>
                <a:gd name="T48" fmla="*/ 290 w 704"/>
                <a:gd name="T49" fmla="*/ 15 h 116"/>
                <a:gd name="T50" fmla="*/ 356 w 704"/>
                <a:gd name="T51" fmla="*/ 5 h 116"/>
                <a:gd name="T52" fmla="*/ 429 w 704"/>
                <a:gd name="T53" fmla="*/ 0 h 116"/>
                <a:gd name="T54" fmla="*/ 503 w 704"/>
                <a:gd name="T55" fmla="*/ 2 h 116"/>
                <a:gd name="T56" fmla="*/ 572 w 704"/>
                <a:gd name="T57" fmla="*/ 5 h 116"/>
                <a:gd name="T58" fmla="*/ 630 w 704"/>
                <a:gd name="T59" fmla="*/ 11 h 116"/>
                <a:gd name="T60" fmla="*/ 675 w 704"/>
                <a:gd name="T61" fmla="*/ 15 h 116"/>
                <a:gd name="T62" fmla="*/ 701 w 704"/>
                <a:gd name="T63" fmla="*/ 20 h 116"/>
                <a:gd name="T64" fmla="*/ 618 w 704"/>
                <a:gd name="T65"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116">
                  <a:moveTo>
                    <a:pt x="618" y="50"/>
                  </a:moveTo>
                  <a:lnTo>
                    <a:pt x="615" y="50"/>
                  </a:lnTo>
                  <a:lnTo>
                    <a:pt x="608" y="48"/>
                  </a:lnTo>
                  <a:lnTo>
                    <a:pt x="596" y="47"/>
                  </a:lnTo>
                  <a:lnTo>
                    <a:pt x="581" y="45"/>
                  </a:lnTo>
                  <a:lnTo>
                    <a:pt x="561" y="42"/>
                  </a:lnTo>
                  <a:lnTo>
                    <a:pt x="539" y="41"/>
                  </a:lnTo>
                  <a:lnTo>
                    <a:pt x="515" y="39"/>
                  </a:lnTo>
                  <a:lnTo>
                    <a:pt x="488" y="36"/>
                  </a:lnTo>
                  <a:lnTo>
                    <a:pt x="459" y="35"/>
                  </a:lnTo>
                  <a:lnTo>
                    <a:pt x="429" y="33"/>
                  </a:lnTo>
                  <a:lnTo>
                    <a:pt x="399" y="33"/>
                  </a:lnTo>
                  <a:lnTo>
                    <a:pt x="369" y="33"/>
                  </a:lnTo>
                  <a:lnTo>
                    <a:pt x="339" y="35"/>
                  </a:lnTo>
                  <a:lnTo>
                    <a:pt x="311" y="36"/>
                  </a:lnTo>
                  <a:lnTo>
                    <a:pt x="282" y="39"/>
                  </a:lnTo>
                  <a:lnTo>
                    <a:pt x="257" y="44"/>
                  </a:lnTo>
                  <a:lnTo>
                    <a:pt x="231" y="50"/>
                  </a:lnTo>
                  <a:lnTo>
                    <a:pt x="207" y="54"/>
                  </a:lnTo>
                  <a:lnTo>
                    <a:pt x="183" y="60"/>
                  </a:lnTo>
                  <a:lnTo>
                    <a:pt x="161" y="66"/>
                  </a:lnTo>
                  <a:lnTo>
                    <a:pt x="138" y="72"/>
                  </a:lnTo>
                  <a:lnTo>
                    <a:pt x="117" y="78"/>
                  </a:lnTo>
                  <a:lnTo>
                    <a:pt x="96" y="84"/>
                  </a:lnTo>
                  <a:lnTo>
                    <a:pt x="78" y="90"/>
                  </a:lnTo>
                  <a:lnTo>
                    <a:pt x="62" y="95"/>
                  </a:lnTo>
                  <a:lnTo>
                    <a:pt x="47" y="101"/>
                  </a:lnTo>
                  <a:lnTo>
                    <a:pt x="33" y="104"/>
                  </a:lnTo>
                  <a:lnTo>
                    <a:pt x="21" y="108"/>
                  </a:lnTo>
                  <a:lnTo>
                    <a:pt x="12" y="111"/>
                  </a:lnTo>
                  <a:lnTo>
                    <a:pt x="6" y="114"/>
                  </a:lnTo>
                  <a:lnTo>
                    <a:pt x="2" y="116"/>
                  </a:lnTo>
                  <a:lnTo>
                    <a:pt x="0" y="116"/>
                  </a:lnTo>
                  <a:lnTo>
                    <a:pt x="2" y="116"/>
                  </a:lnTo>
                  <a:lnTo>
                    <a:pt x="5" y="114"/>
                  </a:lnTo>
                  <a:lnTo>
                    <a:pt x="11" y="111"/>
                  </a:lnTo>
                  <a:lnTo>
                    <a:pt x="20" y="108"/>
                  </a:lnTo>
                  <a:lnTo>
                    <a:pt x="30" y="104"/>
                  </a:lnTo>
                  <a:lnTo>
                    <a:pt x="42" y="99"/>
                  </a:lnTo>
                  <a:lnTo>
                    <a:pt x="57" y="95"/>
                  </a:lnTo>
                  <a:lnTo>
                    <a:pt x="74" y="89"/>
                  </a:lnTo>
                  <a:lnTo>
                    <a:pt x="92" y="83"/>
                  </a:lnTo>
                  <a:lnTo>
                    <a:pt x="111" y="75"/>
                  </a:lnTo>
                  <a:lnTo>
                    <a:pt x="134" y="68"/>
                  </a:lnTo>
                  <a:lnTo>
                    <a:pt x="156" y="59"/>
                  </a:lnTo>
                  <a:lnTo>
                    <a:pt x="180" y="51"/>
                  </a:lnTo>
                  <a:lnTo>
                    <a:pt x="206" y="42"/>
                  </a:lnTo>
                  <a:lnTo>
                    <a:pt x="233" y="33"/>
                  </a:lnTo>
                  <a:lnTo>
                    <a:pt x="260" y="24"/>
                  </a:lnTo>
                  <a:lnTo>
                    <a:pt x="290" y="15"/>
                  </a:lnTo>
                  <a:lnTo>
                    <a:pt x="321" y="9"/>
                  </a:lnTo>
                  <a:lnTo>
                    <a:pt x="356" y="5"/>
                  </a:lnTo>
                  <a:lnTo>
                    <a:pt x="392" y="2"/>
                  </a:lnTo>
                  <a:lnTo>
                    <a:pt x="429" y="0"/>
                  </a:lnTo>
                  <a:lnTo>
                    <a:pt x="467" y="0"/>
                  </a:lnTo>
                  <a:lnTo>
                    <a:pt x="503" y="2"/>
                  </a:lnTo>
                  <a:lnTo>
                    <a:pt x="539" y="3"/>
                  </a:lnTo>
                  <a:lnTo>
                    <a:pt x="572" y="5"/>
                  </a:lnTo>
                  <a:lnTo>
                    <a:pt x="603" y="8"/>
                  </a:lnTo>
                  <a:lnTo>
                    <a:pt x="630" y="11"/>
                  </a:lnTo>
                  <a:lnTo>
                    <a:pt x="656" y="14"/>
                  </a:lnTo>
                  <a:lnTo>
                    <a:pt x="675" y="15"/>
                  </a:lnTo>
                  <a:lnTo>
                    <a:pt x="690" y="18"/>
                  </a:lnTo>
                  <a:lnTo>
                    <a:pt x="701" y="20"/>
                  </a:lnTo>
                  <a:lnTo>
                    <a:pt x="704" y="20"/>
                  </a:lnTo>
                  <a:lnTo>
                    <a:pt x="618"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6" name="Freeform 47"/>
            <p:cNvSpPr>
              <a:spLocks/>
            </p:cNvSpPr>
            <p:nvPr/>
          </p:nvSpPr>
          <p:spPr bwMode="auto">
            <a:xfrm>
              <a:off x="4973638" y="2298700"/>
              <a:ext cx="1123950" cy="279400"/>
            </a:xfrm>
            <a:custGeom>
              <a:avLst/>
              <a:gdLst>
                <a:gd name="T0" fmla="*/ 644 w 708"/>
                <a:gd name="T1" fmla="*/ 30 h 176"/>
                <a:gd name="T2" fmla="*/ 620 w 708"/>
                <a:gd name="T3" fmla="*/ 32 h 176"/>
                <a:gd name="T4" fmla="*/ 578 w 708"/>
                <a:gd name="T5" fmla="*/ 35 h 176"/>
                <a:gd name="T6" fmla="*/ 522 w 708"/>
                <a:gd name="T7" fmla="*/ 39 h 176"/>
                <a:gd name="T8" fmla="*/ 459 w 708"/>
                <a:gd name="T9" fmla="*/ 45 h 176"/>
                <a:gd name="T10" fmla="*/ 393 w 708"/>
                <a:gd name="T11" fmla="*/ 53 h 176"/>
                <a:gd name="T12" fmla="*/ 332 w 708"/>
                <a:gd name="T13" fmla="*/ 62 h 176"/>
                <a:gd name="T14" fmla="*/ 279 w 708"/>
                <a:gd name="T15" fmla="*/ 72 h 176"/>
                <a:gd name="T16" fmla="*/ 239 w 708"/>
                <a:gd name="T17" fmla="*/ 84 h 176"/>
                <a:gd name="T18" fmla="*/ 197 w 708"/>
                <a:gd name="T19" fmla="*/ 99 h 176"/>
                <a:gd name="T20" fmla="*/ 153 w 708"/>
                <a:gd name="T21" fmla="*/ 114 h 176"/>
                <a:gd name="T22" fmla="*/ 110 w 708"/>
                <a:gd name="T23" fmla="*/ 131 h 176"/>
                <a:gd name="T24" fmla="*/ 72 w 708"/>
                <a:gd name="T25" fmla="*/ 146 h 176"/>
                <a:gd name="T26" fmla="*/ 39 w 708"/>
                <a:gd name="T27" fmla="*/ 159 h 176"/>
                <a:gd name="T28" fmla="*/ 15 w 708"/>
                <a:gd name="T29" fmla="*/ 170 h 176"/>
                <a:gd name="T30" fmla="*/ 2 w 708"/>
                <a:gd name="T31" fmla="*/ 176 h 176"/>
                <a:gd name="T32" fmla="*/ 2 w 708"/>
                <a:gd name="T33" fmla="*/ 174 h 176"/>
                <a:gd name="T34" fmla="*/ 15 w 708"/>
                <a:gd name="T35" fmla="*/ 168 h 176"/>
                <a:gd name="T36" fmla="*/ 41 w 708"/>
                <a:gd name="T37" fmla="*/ 158 h 176"/>
                <a:gd name="T38" fmla="*/ 75 w 708"/>
                <a:gd name="T39" fmla="*/ 143 h 176"/>
                <a:gd name="T40" fmla="*/ 116 w 708"/>
                <a:gd name="T41" fmla="*/ 125 h 176"/>
                <a:gd name="T42" fmla="*/ 162 w 708"/>
                <a:gd name="T43" fmla="*/ 105 h 176"/>
                <a:gd name="T44" fmla="*/ 210 w 708"/>
                <a:gd name="T45" fmla="*/ 86 h 176"/>
                <a:gd name="T46" fmla="*/ 258 w 708"/>
                <a:gd name="T47" fmla="*/ 68 h 176"/>
                <a:gd name="T48" fmla="*/ 321 w 708"/>
                <a:gd name="T49" fmla="*/ 45 h 176"/>
                <a:gd name="T50" fmla="*/ 398 w 708"/>
                <a:gd name="T51" fmla="*/ 26 h 176"/>
                <a:gd name="T52" fmla="*/ 467 w 708"/>
                <a:gd name="T53" fmla="*/ 12 h 176"/>
                <a:gd name="T54" fmla="*/ 530 w 708"/>
                <a:gd name="T55" fmla="*/ 5 h 176"/>
                <a:gd name="T56" fmla="*/ 585 w 708"/>
                <a:gd name="T57" fmla="*/ 2 h 176"/>
                <a:gd name="T58" fmla="*/ 632 w 708"/>
                <a:gd name="T59" fmla="*/ 2 h 176"/>
                <a:gd name="T60" fmla="*/ 668 w 708"/>
                <a:gd name="T61" fmla="*/ 3 h 176"/>
                <a:gd name="T62" fmla="*/ 693 w 708"/>
                <a:gd name="T63" fmla="*/ 8 h 176"/>
                <a:gd name="T64" fmla="*/ 708 w 708"/>
                <a:gd name="T65" fmla="*/ 12 h 176"/>
                <a:gd name="T66" fmla="*/ 699 w 708"/>
                <a:gd name="T67" fmla="*/ 20 h 176"/>
                <a:gd name="T68" fmla="*/ 674 w 708"/>
                <a:gd name="T69" fmla="*/ 26 h 176"/>
                <a:gd name="T70" fmla="*/ 651 w 708"/>
                <a:gd name="T71"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176">
                  <a:moveTo>
                    <a:pt x="647" y="30"/>
                  </a:moveTo>
                  <a:lnTo>
                    <a:pt x="644" y="30"/>
                  </a:lnTo>
                  <a:lnTo>
                    <a:pt x="635" y="30"/>
                  </a:lnTo>
                  <a:lnTo>
                    <a:pt x="620" y="32"/>
                  </a:lnTo>
                  <a:lnTo>
                    <a:pt x="600" y="33"/>
                  </a:lnTo>
                  <a:lnTo>
                    <a:pt x="578" y="35"/>
                  </a:lnTo>
                  <a:lnTo>
                    <a:pt x="551" y="36"/>
                  </a:lnTo>
                  <a:lnTo>
                    <a:pt x="522" y="39"/>
                  </a:lnTo>
                  <a:lnTo>
                    <a:pt x="491" y="42"/>
                  </a:lnTo>
                  <a:lnTo>
                    <a:pt x="459" y="45"/>
                  </a:lnTo>
                  <a:lnTo>
                    <a:pt x="426" y="48"/>
                  </a:lnTo>
                  <a:lnTo>
                    <a:pt x="393" y="53"/>
                  </a:lnTo>
                  <a:lnTo>
                    <a:pt x="362" y="57"/>
                  </a:lnTo>
                  <a:lnTo>
                    <a:pt x="332" y="62"/>
                  </a:lnTo>
                  <a:lnTo>
                    <a:pt x="305" y="66"/>
                  </a:lnTo>
                  <a:lnTo>
                    <a:pt x="279" y="72"/>
                  </a:lnTo>
                  <a:lnTo>
                    <a:pt x="258" y="78"/>
                  </a:lnTo>
                  <a:lnTo>
                    <a:pt x="239" y="84"/>
                  </a:lnTo>
                  <a:lnTo>
                    <a:pt x="218" y="92"/>
                  </a:lnTo>
                  <a:lnTo>
                    <a:pt x="197" y="99"/>
                  </a:lnTo>
                  <a:lnTo>
                    <a:pt x="174" y="107"/>
                  </a:lnTo>
                  <a:lnTo>
                    <a:pt x="153" y="114"/>
                  </a:lnTo>
                  <a:lnTo>
                    <a:pt x="131" y="123"/>
                  </a:lnTo>
                  <a:lnTo>
                    <a:pt x="110" y="131"/>
                  </a:lnTo>
                  <a:lnTo>
                    <a:pt x="90" y="138"/>
                  </a:lnTo>
                  <a:lnTo>
                    <a:pt x="72" y="146"/>
                  </a:lnTo>
                  <a:lnTo>
                    <a:pt x="54" y="153"/>
                  </a:lnTo>
                  <a:lnTo>
                    <a:pt x="39" y="159"/>
                  </a:lnTo>
                  <a:lnTo>
                    <a:pt x="26" y="165"/>
                  </a:lnTo>
                  <a:lnTo>
                    <a:pt x="15" y="170"/>
                  </a:lnTo>
                  <a:lnTo>
                    <a:pt x="8" y="173"/>
                  </a:lnTo>
                  <a:lnTo>
                    <a:pt x="2" y="176"/>
                  </a:lnTo>
                  <a:lnTo>
                    <a:pt x="0" y="176"/>
                  </a:lnTo>
                  <a:lnTo>
                    <a:pt x="2" y="174"/>
                  </a:lnTo>
                  <a:lnTo>
                    <a:pt x="8" y="173"/>
                  </a:lnTo>
                  <a:lnTo>
                    <a:pt x="15" y="168"/>
                  </a:lnTo>
                  <a:lnTo>
                    <a:pt x="27" y="164"/>
                  </a:lnTo>
                  <a:lnTo>
                    <a:pt x="41" y="158"/>
                  </a:lnTo>
                  <a:lnTo>
                    <a:pt x="57" y="150"/>
                  </a:lnTo>
                  <a:lnTo>
                    <a:pt x="75" y="143"/>
                  </a:lnTo>
                  <a:lnTo>
                    <a:pt x="95" y="134"/>
                  </a:lnTo>
                  <a:lnTo>
                    <a:pt x="116" y="125"/>
                  </a:lnTo>
                  <a:lnTo>
                    <a:pt x="138" y="114"/>
                  </a:lnTo>
                  <a:lnTo>
                    <a:pt x="162" y="105"/>
                  </a:lnTo>
                  <a:lnTo>
                    <a:pt x="186" y="95"/>
                  </a:lnTo>
                  <a:lnTo>
                    <a:pt x="210" y="86"/>
                  </a:lnTo>
                  <a:lnTo>
                    <a:pt x="234" y="77"/>
                  </a:lnTo>
                  <a:lnTo>
                    <a:pt x="258" y="68"/>
                  </a:lnTo>
                  <a:lnTo>
                    <a:pt x="282" y="59"/>
                  </a:lnTo>
                  <a:lnTo>
                    <a:pt x="321" y="45"/>
                  </a:lnTo>
                  <a:lnTo>
                    <a:pt x="360" y="35"/>
                  </a:lnTo>
                  <a:lnTo>
                    <a:pt x="398" y="26"/>
                  </a:lnTo>
                  <a:lnTo>
                    <a:pt x="432" y="18"/>
                  </a:lnTo>
                  <a:lnTo>
                    <a:pt x="467" y="12"/>
                  </a:lnTo>
                  <a:lnTo>
                    <a:pt x="500" y="8"/>
                  </a:lnTo>
                  <a:lnTo>
                    <a:pt x="530" y="5"/>
                  </a:lnTo>
                  <a:lnTo>
                    <a:pt x="558" y="2"/>
                  </a:lnTo>
                  <a:lnTo>
                    <a:pt x="585" y="2"/>
                  </a:lnTo>
                  <a:lnTo>
                    <a:pt x="609" y="0"/>
                  </a:lnTo>
                  <a:lnTo>
                    <a:pt x="632" y="2"/>
                  </a:lnTo>
                  <a:lnTo>
                    <a:pt x="651" y="2"/>
                  </a:lnTo>
                  <a:lnTo>
                    <a:pt x="668" y="3"/>
                  </a:lnTo>
                  <a:lnTo>
                    <a:pt x="681" y="5"/>
                  </a:lnTo>
                  <a:lnTo>
                    <a:pt x="693" y="8"/>
                  </a:lnTo>
                  <a:lnTo>
                    <a:pt x="701" y="9"/>
                  </a:lnTo>
                  <a:lnTo>
                    <a:pt x="708" y="12"/>
                  </a:lnTo>
                  <a:lnTo>
                    <a:pt x="708" y="17"/>
                  </a:lnTo>
                  <a:lnTo>
                    <a:pt x="699" y="20"/>
                  </a:lnTo>
                  <a:lnTo>
                    <a:pt x="687" y="23"/>
                  </a:lnTo>
                  <a:lnTo>
                    <a:pt x="674" y="26"/>
                  </a:lnTo>
                  <a:lnTo>
                    <a:pt x="660" y="29"/>
                  </a:lnTo>
                  <a:lnTo>
                    <a:pt x="651" y="30"/>
                  </a:lnTo>
                  <a:lnTo>
                    <a:pt x="64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7" name="Freeform 48"/>
            <p:cNvSpPr>
              <a:spLocks/>
            </p:cNvSpPr>
            <p:nvPr/>
          </p:nvSpPr>
          <p:spPr bwMode="auto">
            <a:xfrm>
              <a:off x="4773613" y="2498725"/>
              <a:ext cx="85725" cy="74612"/>
            </a:xfrm>
            <a:custGeom>
              <a:avLst/>
              <a:gdLst>
                <a:gd name="T0" fmla="*/ 0 w 54"/>
                <a:gd name="T1" fmla="*/ 0 h 47"/>
                <a:gd name="T2" fmla="*/ 0 w 54"/>
                <a:gd name="T3" fmla="*/ 5 h 47"/>
                <a:gd name="T4" fmla="*/ 2 w 54"/>
                <a:gd name="T5" fmla="*/ 15 h 47"/>
                <a:gd name="T6" fmla="*/ 8 w 54"/>
                <a:gd name="T7" fmla="*/ 27 h 47"/>
                <a:gd name="T8" fmla="*/ 20 w 54"/>
                <a:gd name="T9" fmla="*/ 39 h 47"/>
                <a:gd name="T10" fmla="*/ 35 w 54"/>
                <a:gd name="T11" fmla="*/ 45 h 47"/>
                <a:gd name="T12" fmla="*/ 45 w 54"/>
                <a:gd name="T13" fmla="*/ 47 h 47"/>
                <a:gd name="T14" fmla="*/ 53 w 54"/>
                <a:gd name="T15" fmla="*/ 45 h 47"/>
                <a:gd name="T16" fmla="*/ 54 w 54"/>
                <a:gd name="T17" fmla="*/ 44 h 47"/>
                <a:gd name="T18" fmla="*/ 0 w 5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0" y="0"/>
                  </a:moveTo>
                  <a:lnTo>
                    <a:pt x="0" y="5"/>
                  </a:lnTo>
                  <a:lnTo>
                    <a:pt x="2" y="15"/>
                  </a:lnTo>
                  <a:lnTo>
                    <a:pt x="8" y="27"/>
                  </a:lnTo>
                  <a:lnTo>
                    <a:pt x="20" y="39"/>
                  </a:lnTo>
                  <a:lnTo>
                    <a:pt x="35" y="45"/>
                  </a:lnTo>
                  <a:lnTo>
                    <a:pt x="45" y="47"/>
                  </a:lnTo>
                  <a:lnTo>
                    <a:pt x="53" y="45"/>
                  </a:lnTo>
                  <a:lnTo>
                    <a:pt x="54"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368" name="Freeform 49"/>
            <p:cNvSpPr>
              <a:spLocks/>
            </p:cNvSpPr>
            <p:nvPr/>
          </p:nvSpPr>
          <p:spPr bwMode="auto">
            <a:xfrm>
              <a:off x="4795838" y="2451100"/>
              <a:ext cx="71438" cy="60325"/>
            </a:xfrm>
            <a:custGeom>
              <a:avLst/>
              <a:gdLst>
                <a:gd name="T0" fmla="*/ 15 w 45"/>
                <a:gd name="T1" fmla="*/ 29 h 38"/>
                <a:gd name="T2" fmla="*/ 24 w 45"/>
                <a:gd name="T3" fmla="*/ 35 h 38"/>
                <a:gd name="T4" fmla="*/ 33 w 45"/>
                <a:gd name="T5" fmla="*/ 38 h 38"/>
                <a:gd name="T6" fmla="*/ 39 w 45"/>
                <a:gd name="T7" fmla="*/ 38 h 38"/>
                <a:gd name="T8" fmla="*/ 43 w 45"/>
                <a:gd name="T9" fmla="*/ 35 h 38"/>
                <a:gd name="T10" fmla="*/ 45 w 45"/>
                <a:gd name="T11" fmla="*/ 29 h 38"/>
                <a:gd name="T12" fmla="*/ 43 w 45"/>
                <a:gd name="T13" fmla="*/ 23 h 38"/>
                <a:gd name="T14" fmla="*/ 37 w 45"/>
                <a:gd name="T15" fmla="*/ 15 h 38"/>
                <a:gd name="T16" fmla="*/ 30 w 45"/>
                <a:gd name="T17" fmla="*/ 8 h 38"/>
                <a:gd name="T18" fmla="*/ 21 w 45"/>
                <a:gd name="T19" fmla="*/ 2 h 38"/>
                <a:gd name="T20" fmla="*/ 12 w 45"/>
                <a:gd name="T21" fmla="*/ 0 h 38"/>
                <a:gd name="T22" fmla="*/ 4 w 45"/>
                <a:gd name="T23" fmla="*/ 0 h 38"/>
                <a:gd name="T24" fmla="*/ 0 w 45"/>
                <a:gd name="T25" fmla="*/ 2 h 38"/>
                <a:gd name="T26" fmla="*/ 0 w 45"/>
                <a:gd name="T27" fmla="*/ 8 h 38"/>
                <a:gd name="T28" fmla="*/ 1 w 45"/>
                <a:gd name="T29" fmla="*/ 14 h 38"/>
                <a:gd name="T30" fmla="*/ 7 w 45"/>
                <a:gd name="T31" fmla="*/ 21 h 38"/>
                <a:gd name="T32" fmla="*/ 15 w 45"/>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38">
                  <a:moveTo>
                    <a:pt x="15" y="29"/>
                  </a:moveTo>
                  <a:lnTo>
                    <a:pt x="24" y="35"/>
                  </a:lnTo>
                  <a:lnTo>
                    <a:pt x="33" y="38"/>
                  </a:lnTo>
                  <a:lnTo>
                    <a:pt x="39" y="38"/>
                  </a:lnTo>
                  <a:lnTo>
                    <a:pt x="43" y="35"/>
                  </a:lnTo>
                  <a:lnTo>
                    <a:pt x="45" y="29"/>
                  </a:lnTo>
                  <a:lnTo>
                    <a:pt x="43" y="23"/>
                  </a:lnTo>
                  <a:lnTo>
                    <a:pt x="37" y="15"/>
                  </a:lnTo>
                  <a:lnTo>
                    <a:pt x="30" y="8"/>
                  </a:lnTo>
                  <a:lnTo>
                    <a:pt x="21" y="2"/>
                  </a:lnTo>
                  <a:lnTo>
                    <a:pt x="12" y="0"/>
                  </a:lnTo>
                  <a:lnTo>
                    <a:pt x="4" y="0"/>
                  </a:lnTo>
                  <a:lnTo>
                    <a:pt x="0" y="2"/>
                  </a:lnTo>
                  <a:lnTo>
                    <a:pt x="0" y="8"/>
                  </a:lnTo>
                  <a:lnTo>
                    <a:pt x="1" y="14"/>
                  </a:lnTo>
                  <a:lnTo>
                    <a:pt x="7" y="21"/>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218" name="Rectangle 2"/>
          <p:cNvSpPr>
            <a:spLocks noGrp="1" noChangeArrowheads="1"/>
          </p:cNvSpPr>
          <p:nvPr>
            <p:ph type="title"/>
          </p:nvPr>
        </p:nvSpPr>
        <p:spPr/>
        <p:txBody>
          <a:bodyPr/>
          <a:lstStyle/>
          <a:p>
            <a:pPr eaLnBrk="1" hangingPunct="1"/>
            <a:r>
              <a:rPr lang="en-US" dirty="0" smtClean="0"/>
              <a:t>Decision Making Process</a:t>
            </a:r>
          </a:p>
        </p:txBody>
      </p:sp>
      <p:grpSp>
        <p:nvGrpSpPr>
          <p:cNvPr id="2" name="Group 5"/>
          <p:cNvGrpSpPr>
            <a:grpSpLocks/>
          </p:cNvGrpSpPr>
          <p:nvPr/>
        </p:nvGrpSpPr>
        <p:grpSpPr bwMode="auto">
          <a:xfrm>
            <a:off x="1940256" y="3543304"/>
            <a:ext cx="1905000" cy="1104901"/>
            <a:chOff x="1200" y="2640"/>
            <a:chExt cx="1200" cy="696"/>
          </a:xfrm>
        </p:grpSpPr>
        <p:sp>
          <p:nvSpPr>
            <p:cNvPr id="9229" name="Rectangle 6"/>
            <p:cNvSpPr>
              <a:spLocks noChangeArrowheads="1"/>
            </p:cNvSpPr>
            <p:nvPr/>
          </p:nvSpPr>
          <p:spPr bwMode="auto">
            <a:xfrm>
              <a:off x="1200" y="3120"/>
              <a:ext cx="1104" cy="192"/>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230" name="Rectangle 7"/>
            <p:cNvSpPr>
              <a:spLocks noChangeArrowheads="1"/>
            </p:cNvSpPr>
            <p:nvPr/>
          </p:nvSpPr>
          <p:spPr bwMode="auto">
            <a:xfrm>
              <a:off x="1296" y="2880"/>
              <a:ext cx="960" cy="24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231" name="Rectangle 8"/>
            <p:cNvSpPr>
              <a:spLocks noChangeArrowheads="1"/>
            </p:cNvSpPr>
            <p:nvPr/>
          </p:nvSpPr>
          <p:spPr bwMode="auto">
            <a:xfrm>
              <a:off x="1200" y="2640"/>
              <a:ext cx="1104" cy="24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232" name="Text Box 9"/>
            <p:cNvSpPr txBox="1">
              <a:spLocks noChangeArrowheads="1"/>
            </p:cNvSpPr>
            <p:nvPr/>
          </p:nvSpPr>
          <p:spPr bwMode="auto">
            <a:xfrm>
              <a:off x="1248" y="2640"/>
              <a:ext cx="1152" cy="250"/>
            </a:xfrm>
            <a:prstGeom prst="rect">
              <a:avLst/>
            </a:prstGeom>
            <a:noFill/>
            <a:ln w="9525">
              <a:noFill/>
              <a:miter lim="800000"/>
              <a:headEnd/>
              <a:tailEnd/>
            </a:ln>
          </p:spPr>
          <p:txBody>
            <a:bodyPr>
              <a:spAutoFit/>
            </a:bodyPr>
            <a:lstStyle/>
            <a:p>
              <a:pPr algn="l" eaLnBrk="1" hangingPunct="1">
                <a:spcBef>
                  <a:spcPct val="50000"/>
                </a:spcBef>
              </a:pPr>
              <a:r>
                <a:rPr lang="en-US" dirty="0">
                  <a:latin typeface="Comic Sans MS" pitchFamily="66" charset="0"/>
                </a:rPr>
                <a:t>Environment</a:t>
              </a:r>
            </a:p>
          </p:txBody>
        </p:sp>
        <p:sp>
          <p:nvSpPr>
            <p:cNvPr id="9233" name="Text Box 10"/>
            <p:cNvSpPr txBox="1">
              <a:spLocks noChangeArrowheads="1"/>
            </p:cNvSpPr>
            <p:nvPr/>
          </p:nvSpPr>
          <p:spPr bwMode="auto">
            <a:xfrm>
              <a:off x="1513" y="3103"/>
              <a:ext cx="622" cy="233"/>
            </a:xfrm>
            <a:prstGeom prst="rect">
              <a:avLst/>
            </a:prstGeom>
            <a:noFill/>
            <a:ln w="9525">
              <a:noFill/>
              <a:miter lim="800000"/>
              <a:headEnd/>
              <a:tailEnd/>
            </a:ln>
          </p:spPr>
          <p:txBody>
            <a:bodyPr wrap="square">
              <a:spAutoFit/>
            </a:bodyPr>
            <a:lstStyle/>
            <a:p>
              <a:pPr eaLnBrk="1" hangingPunct="1">
                <a:spcBef>
                  <a:spcPct val="50000"/>
                </a:spcBef>
              </a:pPr>
              <a:r>
                <a:rPr lang="en-US" dirty="0" smtClean="0">
                  <a:latin typeface="Comic Sans MS" pitchFamily="66" charset="0"/>
                </a:rPr>
                <a:t>Costs</a:t>
              </a:r>
              <a:endParaRPr lang="en-US" dirty="0">
                <a:latin typeface="Comic Sans MS" pitchFamily="66" charset="0"/>
              </a:endParaRPr>
            </a:p>
          </p:txBody>
        </p:sp>
        <p:sp>
          <p:nvSpPr>
            <p:cNvPr id="9234" name="Text Box 11"/>
            <p:cNvSpPr txBox="1">
              <a:spLocks noChangeArrowheads="1"/>
            </p:cNvSpPr>
            <p:nvPr/>
          </p:nvSpPr>
          <p:spPr bwMode="auto">
            <a:xfrm>
              <a:off x="1416" y="2880"/>
              <a:ext cx="816" cy="250"/>
            </a:xfrm>
            <a:prstGeom prst="rect">
              <a:avLst/>
            </a:prstGeom>
            <a:noFill/>
            <a:ln w="9525">
              <a:noFill/>
              <a:miter lim="800000"/>
              <a:headEnd/>
              <a:tailEnd/>
            </a:ln>
          </p:spPr>
          <p:txBody>
            <a:bodyPr>
              <a:spAutoFit/>
            </a:bodyPr>
            <a:lstStyle/>
            <a:p>
              <a:pPr eaLnBrk="1" hangingPunct="1">
                <a:spcBef>
                  <a:spcPct val="50000"/>
                </a:spcBef>
              </a:pPr>
              <a:r>
                <a:rPr lang="en-US" dirty="0">
                  <a:latin typeface="Comic Sans MS" pitchFamily="66" charset="0"/>
                </a:rPr>
                <a:t>Society</a:t>
              </a:r>
            </a:p>
          </p:txBody>
        </p:sp>
      </p:grpSp>
      <p:grpSp>
        <p:nvGrpSpPr>
          <p:cNvPr id="4" name="Group 3"/>
          <p:cNvGrpSpPr/>
          <p:nvPr/>
        </p:nvGrpSpPr>
        <p:grpSpPr>
          <a:xfrm>
            <a:off x="4862513" y="3513630"/>
            <a:ext cx="2350529" cy="1109971"/>
            <a:chOff x="5108513" y="3962400"/>
            <a:chExt cx="2350529" cy="1109971"/>
          </a:xfrm>
        </p:grpSpPr>
        <p:sp>
          <p:nvSpPr>
            <p:cNvPr id="9223" name="Rectangle 13"/>
            <p:cNvSpPr>
              <a:spLocks noChangeArrowheads="1"/>
            </p:cNvSpPr>
            <p:nvPr/>
          </p:nvSpPr>
          <p:spPr bwMode="auto">
            <a:xfrm>
              <a:off x="5333267" y="4724400"/>
              <a:ext cx="1641231" cy="320675"/>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225" name="Rectangle 15"/>
            <p:cNvSpPr>
              <a:spLocks noChangeArrowheads="1"/>
            </p:cNvSpPr>
            <p:nvPr/>
          </p:nvSpPr>
          <p:spPr bwMode="auto">
            <a:xfrm>
              <a:off x="5277582" y="3962400"/>
              <a:ext cx="1752600" cy="3810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226" name="Text Box 16"/>
            <p:cNvSpPr txBox="1">
              <a:spLocks noChangeArrowheads="1"/>
            </p:cNvSpPr>
            <p:nvPr/>
          </p:nvSpPr>
          <p:spPr bwMode="auto">
            <a:xfrm>
              <a:off x="5630242" y="3962400"/>
              <a:ext cx="1828800" cy="396875"/>
            </a:xfrm>
            <a:prstGeom prst="rect">
              <a:avLst/>
            </a:prstGeom>
            <a:noFill/>
            <a:ln w="9525">
              <a:noFill/>
              <a:miter lim="800000"/>
              <a:headEnd/>
              <a:tailEnd/>
            </a:ln>
          </p:spPr>
          <p:txBody>
            <a:bodyPr>
              <a:spAutoFit/>
            </a:bodyPr>
            <a:lstStyle/>
            <a:p>
              <a:pPr algn="l" eaLnBrk="1" hangingPunct="1">
                <a:spcBef>
                  <a:spcPct val="50000"/>
                </a:spcBef>
              </a:pPr>
              <a:r>
                <a:rPr lang="en-US" dirty="0">
                  <a:latin typeface="Comic Sans MS" pitchFamily="66" charset="0"/>
                </a:rPr>
                <a:t>Safety</a:t>
              </a:r>
            </a:p>
          </p:txBody>
        </p:sp>
        <p:sp>
          <p:nvSpPr>
            <p:cNvPr id="9227" name="Text Box 17"/>
            <p:cNvSpPr txBox="1">
              <a:spLocks noChangeArrowheads="1"/>
            </p:cNvSpPr>
            <p:nvPr/>
          </p:nvSpPr>
          <p:spPr bwMode="auto">
            <a:xfrm>
              <a:off x="5588238" y="4675496"/>
              <a:ext cx="1600200" cy="396875"/>
            </a:xfrm>
            <a:prstGeom prst="rect">
              <a:avLst/>
            </a:prstGeom>
            <a:noFill/>
            <a:ln w="9525">
              <a:noFill/>
              <a:miter lim="800000"/>
              <a:headEnd/>
              <a:tailEnd/>
            </a:ln>
          </p:spPr>
          <p:txBody>
            <a:bodyPr>
              <a:spAutoFit/>
            </a:bodyPr>
            <a:lstStyle/>
            <a:p>
              <a:pPr algn="l" eaLnBrk="1" hangingPunct="1">
                <a:spcBef>
                  <a:spcPct val="50000"/>
                </a:spcBef>
              </a:pPr>
              <a:r>
                <a:rPr lang="en-US" dirty="0">
                  <a:latin typeface="Comic Sans MS" pitchFamily="66" charset="0"/>
                </a:rPr>
                <a:t>Capacity</a:t>
              </a:r>
            </a:p>
          </p:txBody>
        </p:sp>
        <p:sp>
          <p:nvSpPr>
            <p:cNvPr id="19" name="Rectangle 15"/>
            <p:cNvSpPr>
              <a:spLocks noChangeArrowheads="1"/>
            </p:cNvSpPr>
            <p:nvPr/>
          </p:nvSpPr>
          <p:spPr bwMode="auto">
            <a:xfrm>
              <a:off x="5277582" y="4329718"/>
              <a:ext cx="1752600" cy="381000"/>
            </a:xfrm>
            <a:prstGeom prst="rect">
              <a:avLst/>
            </a:prstGeom>
            <a:solidFill>
              <a:schemeClr val="accent1"/>
            </a:solidFill>
            <a:ln w="9525">
              <a:solidFill>
                <a:schemeClr val="tx1"/>
              </a:solidFill>
              <a:miter lim="800000"/>
              <a:headEnd/>
              <a:tailEnd/>
            </a:ln>
          </p:spPr>
          <p:txBody>
            <a:bodyPr wrap="none" anchor="ctr"/>
            <a:lstStyle/>
            <a:p>
              <a:endParaRPr lang="en-US" dirty="0"/>
            </a:p>
          </p:txBody>
        </p:sp>
        <p:sp>
          <p:nvSpPr>
            <p:cNvPr id="9228" name="Text Box 18"/>
            <p:cNvSpPr txBox="1">
              <a:spLocks noChangeArrowheads="1"/>
            </p:cNvSpPr>
            <p:nvPr/>
          </p:nvSpPr>
          <p:spPr bwMode="auto">
            <a:xfrm>
              <a:off x="5108513" y="4323862"/>
              <a:ext cx="2090738" cy="369332"/>
            </a:xfrm>
            <a:prstGeom prst="rect">
              <a:avLst/>
            </a:prstGeom>
            <a:noFill/>
            <a:ln w="9525">
              <a:noFill/>
              <a:miter lim="800000"/>
              <a:headEnd/>
              <a:tailEnd/>
            </a:ln>
          </p:spPr>
          <p:txBody>
            <a:bodyPr wrap="square">
              <a:spAutoFit/>
            </a:bodyPr>
            <a:lstStyle/>
            <a:p>
              <a:pPr eaLnBrk="1" hangingPunct="1">
                <a:spcBef>
                  <a:spcPct val="50000"/>
                </a:spcBef>
              </a:pPr>
              <a:r>
                <a:rPr lang="en-US" dirty="0" smtClean="0">
                  <a:latin typeface="Comic Sans MS" pitchFamily="66" charset="0"/>
                </a:rPr>
                <a:t>  Right of Way</a:t>
              </a:r>
              <a:endParaRPr lang="en-US" dirty="0">
                <a:latin typeface="Comic Sans MS" pitchFamily="66" charset="0"/>
              </a:endParaRPr>
            </a:p>
          </p:txBody>
        </p:sp>
      </p:grpSp>
    </p:spTree>
    <p:extLst>
      <p:ext uri="{BB962C8B-B14F-4D97-AF65-F5344CB8AC3E}">
        <p14:creationId xmlns:p14="http://schemas.microsoft.com/office/powerpoint/2010/main" val="3611183224"/>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3"/>
          <p:cNvSpPr>
            <a:spLocks noGrp="1" noChangeArrowheads="1"/>
          </p:cNvSpPr>
          <p:nvPr>
            <p:ph type="title"/>
          </p:nvPr>
        </p:nvSpPr>
        <p:spPr/>
        <p:txBody>
          <a:bodyPr/>
          <a:lstStyle/>
          <a:p>
            <a:r>
              <a:rPr lang="en-US" dirty="0" smtClean="0"/>
              <a:t>Basic Safety Questions?</a:t>
            </a:r>
          </a:p>
        </p:txBody>
      </p:sp>
      <p:sp>
        <p:nvSpPr>
          <p:cNvPr id="7" name="Content Placeholder 6"/>
          <p:cNvSpPr>
            <a:spLocks noGrp="1"/>
          </p:cNvSpPr>
          <p:nvPr>
            <p:ph idx="1"/>
          </p:nvPr>
        </p:nvSpPr>
        <p:spPr/>
        <p:txBody>
          <a:bodyPr/>
          <a:lstStyle/>
          <a:p>
            <a:r>
              <a:rPr lang="en-US" dirty="0" smtClean="0"/>
              <a:t>How can I predict safety performance of geometric design </a:t>
            </a:r>
            <a:r>
              <a:rPr lang="en-US" dirty="0"/>
              <a:t>f</a:t>
            </a:r>
            <a:r>
              <a:rPr lang="en-US" dirty="0" smtClean="0"/>
              <a:t>eatures?</a:t>
            </a:r>
          </a:p>
          <a:p>
            <a:r>
              <a:rPr lang="en-US" dirty="0" smtClean="0"/>
              <a:t>How can I quantitatively calculate safety </a:t>
            </a:r>
            <a:r>
              <a:rPr lang="en-US" dirty="0"/>
              <a:t>e</a:t>
            </a:r>
            <a:r>
              <a:rPr lang="en-US" dirty="0" smtClean="0"/>
              <a:t>ffects?</a:t>
            </a:r>
          </a:p>
          <a:p>
            <a:r>
              <a:rPr lang="en-US" dirty="0" smtClean="0"/>
              <a:t>How can I justify decisions based on safety implications? </a:t>
            </a:r>
          </a:p>
        </p:txBody>
      </p:sp>
    </p:spTree>
    <p:extLst>
      <p:ext uri="{BB962C8B-B14F-4D97-AF65-F5344CB8AC3E}">
        <p14:creationId xmlns:p14="http://schemas.microsoft.com/office/powerpoint/2010/main" val="30170498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rade and drai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Eric Green</Speakers>
    <Year xmlns="b47a5aad-adfb-4dac-9d3f-47090e67d565">2016</Year>
    <Section xmlns="b47a5aad-adfb-4dac-9d3f-47090e67d565">Project Management</Section>
    <Day xmlns="b47a5aad-adfb-4dac-9d3f-47090e67d565">Wednesday</Day>
  </documentManagement>
</p:properties>
</file>

<file path=customXml/itemProps1.xml><?xml version="1.0" encoding="utf-8"?>
<ds:datastoreItem xmlns:ds="http://schemas.openxmlformats.org/officeDocument/2006/customXml" ds:itemID="{A30A24DF-58B5-48A9-B507-D792EBA9D4E8}"/>
</file>

<file path=customXml/itemProps2.xml><?xml version="1.0" encoding="utf-8"?>
<ds:datastoreItem xmlns:ds="http://schemas.openxmlformats.org/officeDocument/2006/customXml" ds:itemID="{A640A3AB-6A6D-42C2-B7EF-FD01C97E7B72}"/>
</file>

<file path=customXml/itemProps3.xml><?xml version="1.0" encoding="utf-8"?>
<ds:datastoreItem xmlns:ds="http://schemas.openxmlformats.org/officeDocument/2006/customXml" ds:itemID="{D6CBB7EF-F68E-4626-A9AD-25AFB3AA0D25}"/>
</file>

<file path=docProps/app.xml><?xml version="1.0" encoding="utf-8"?>
<Properties xmlns="http://schemas.openxmlformats.org/officeDocument/2006/extended-properties" xmlns:vt="http://schemas.openxmlformats.org/officeDocument/2006/docPropsVTypes">
  <Template/>
  <TotalTime>4080</TotalTime>
  <Words>6182</Words>
  <Application>Microsoft Office PowerPoint</Application>
  <PresentationFormat>On-screen Show (4:3)</PresentationFormat>
  <Paragraphs>657</Paragraphs>
  <Slides>59</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ＭＳ Ｐゴシック</vt:lpstr>
      <vt:lpstr>Arial</vt:lpstr>
      <vt:lpstr>Calibri</vt:lpstr>
      <vt:lpstr>Century Gothic</vt:lpstr>
      <vt:lpstr>Comic Sans MS</vt:lpstr>
      <vt:lpstr>Monotype Sorts</vt:lpstr>
      <vt:lpstr>Technical</vt:lpstr>
      <vt:lpstr>Times New Roman</vt:lpstr>
      <vt:lpstr>Wingdings</vt:lpstr>
      <vt:lpstr>grade and drain theme</vt:lpstr>
      <vt:lpstr>Highway Safety Manual at the Project Level</vt:lpstr>
      <vt:lpstr>PowerPoint Presentation</vt:lpstr>
      <vt:lpstr>PowerPoint Presentation</vt:lpstr>
      <vt:lpstr>Approaches for Considering Safety </vt:lpstr>
      <vt:lpstr>PowerPoint Presentation</vt:lpstr>
      <vt:lpstr>PowerPoint Presentation</vt:lpstr>
      <vt:lpstr>Highway Safety Manual</vt:lpstr>
      <vt:lpstr>Decision Making Process</vt:lpstr>
      <vt:lpstr>Basic Safety Questions?</vt:lpstr>
      <vt:lpstr>Highway Safety Manual Purpose</vt:lpstr>
      <vt:lpstr>A Safe Roadway?</vt:lpstr>
      <vt:lpstr>Safe Roadway?</vt:lpstr>
      <vt:lpstr>Safe Roadway?</vt:lpstr>
      <vt:lpstr>Crash Prediction Uses</vt:lpstr>
      <vt:lpstr>HSM Contents</vt:lpstr>
      <vt:lpstr>Some More Questions</vt:lpstr>
      <vt:lpstr>How HSM Works</vt:lpstr>
      <vt:lpstr>Part C: Predictive Methods    (1/3)</vt:lpstr>
      <vt:lpstr>SPF Development</vt:lpstr>
      <vt:lpstr>Part C: Predictive Methods    (2/3)</vt:lpstr>
      <vt:lpstr>Part C: Predictive Methods    (3/3)</vt:lpstr>
      <vt:lpstr>HSM Prediction Models</vt:lpstr>
      <vt:lpstr>Segments and Intersections</vt:lpstr>
      <vt:lpstr>HSM Process</vt:lpstr>
      <vt:lpstr>Cross Sectional Elements</vt:lpstr>
      <vt:lpstr>Safety and Operational Effects</vt:lpstr>
      <vt:lpstr>HSM Crash Prediction Method</vt:lpstr>
      <vt:lpstr>Prediction Model</vt:lpstr>
      <vt:lpstr>Segment SPFs</vt:lpstr>
      <vt:lpstr>Base Conditions: 2-Lane Rural</vt:lpstr>
      <vt:lpstr>Base Conditions: Multilane Roads</vt:lpstr>
      <vt:lpstr>SPF Application Example</vt:lpstr>
      <vt:lpstr>Deviating from Base Conditions </vt:lpstr>
      <vt:lpstr>CMF Notes</vt:lpstr>
      <vt:lpstr>2-Lane Rural Segment CMFs</vt:lpstr>
      <vt:lpstr>CMF Example Calculation    (1/5)</vt:lpstr>
      <vt:lpstr>Crash Distribution</vt:lpstr>
      <vt:lpstr>CMF Example Calculation    (2/5)</vt:lpstr>
      <vt:lpstr>CMF Example Calculation    (3/5)</vt:lpstr>
      <vt:lpstr>CMF Example Calculation    (4/5)</vt:lpstr>
      <vt:lpstr>CMF Example Calculation    (5/5)</vt:lpstr>
      <vt:lpstr>Application of CMFs</vt:lpstr>
      <vt:lpstr>Crash Modification Factors</vt:lpstr>
      <vt:lpstr>Project Level</vt:lpstr>
      <vt:lpstr>Example #1</vt:lpstr>
      <vt:lpstr>Example        (1/5) </vt:lpstr>
      <vt:lpstr>Example – Option 1      (2/5) </vt:lpstr>
      <vt:lpstr>Example – Option 2      (3/5) </vt:lpstr>
      <vt:lpstr>Example        (4/5) </vt:lpstr>
      <vt:lpstr>Example        (5/5) </vt:lpstr>
      <vt:lpstr>Cost-Benefit Analysis</vt:lpstr>
      <vt:lpstr>FHWA Costs per Crash</vt:lpstr>
      <vt:lpstr>Average Crash Cost Estimation</vt:lpstr>
      <vt:lpstr>Example #2</vt:lpstr>
      <vt:lpstr>Example         (1/3)</vt:lpstr>
      <vt:lpstr>Example        (2/3)</vt:lpstr>
      <vt:lpstr>Example        (3/3)</vt:lpstr>
      <vt:lpstr>Cautions and Caveats</vt:lpstr>
      <vt:lpstr>PowerPoint Presentation</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and Safety Academy</dc:title>
  <dc:creator>djohnson</dc:creator>
  <cp:lastModifiedBy>Design</cp:lastModifiedBy>
  <cp:revision>128</cp:revision>
  <cp:lastPrinted>2013-11-18T05:26:21Z</cp:lastPrinted>
  <dcterms:created xsi:type="dcterms:W3CDTF">2013-11-16T19:59:03Z</dcterms:created>
  <dcterms:modified xsi:type="dcterms:W3CDTF">2016-09-07T13:47:36Z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